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Arial" charset="1" panose="020B0502020202020204"/>
      <p:regular r:id="rId15"/>
    </p:embeddedFont>
    <p:embeddedFont>
      <p:font typeface="Arimo Bold" charset="1" panose="020B0704020202020204"/>
      <p:regular r:id="rId16"/>
    </p:embeddedFont>
    <p:embeddedFont>
      <p:font typeface="Arimo" charset="1" panose="020B0604020202020204"/>
      <p:regular r:id="rId17"/>
    </p:embeddedFont>
    <p:embeddedFont>
      <p:font typeface="TT Rounds Condensed Bold" charset="1" panose="02000806030000020003"/>
      <p:regular r:id="rId18"/>
    </p:embeddedFont>
    <p:embeddedFont>
      <p:font typeface="TT Rounds Condensed" charset="1" panose="02000506030000020003"/>
      <p:regular r:id="rId19"/>
    </p:embeddedFont>
    <p:embeddedFont>
      <p:font typeface="Arial Bold" charset="1" panose="020B0802020202020204"/>
      <p:regular r:id="rId20"/>
    </p:embeddedFont>
    <p:embeddedFont>
      <p:font typeface="Open Sans Bold" charset="1" panose="020B0806030504020204"/>
      <p:regular r:id="rId21"/>
    </p:embeddedFont>
    <p:embeddedFont>
      <p:font typeface="Open Sans" charset="1" panose="020B0606030504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https://www.senamhi.gob.pe/usr/dcl/escenarios/M-DEF_2024.jpg"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7.png" Type="http://schemas.openxmlformats.org/officeDocument/2006/relationships/image"/><Relationship Id="rId4"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1043"/>
            <a:ext cx="18680966" cy="10508043"/>
          </a:xfrm>
          <a:custGeom>
            <a:avLst/>
            <a:gdLst/>
            <a:ahLst/>
            <a:cxnLst/>
            <a:rect r="r" b="b" t="t" l="l"/>
            <a:pathLst>
              <a:path h="10508043" w="18680966">
                <a:moveTo>
                  <a:pt x="0" y="0"/>
                </a:moveTo>
                <a:lnTo>
                  <a:pt x="18680966" y="0"/>
                </a:lnTo>
                <a:lnTo>
                  <a:pt x="18680966" y="10508043"/>
                </a:lnTo>
                <a:lnTo>
                  <a:pt x="0" y="10508043"/>
                </a:lnTo>
                <a:lnTo>
                  <a:pt x="0" y="0"/>
                </a:lnTo>
                <a:close/>
              </a:path>
            </a:pathLst>
          </a:custGeom>
          <a:blipFill>
            <a:blip r:embed="rId2"/>
            <a:stretch>
              <a:fillRect l="0" t="0" r="0" b="0"/>
            </a:stretch>
          </a:blipFill>
        </p:spPr>
      </p:sp>
      <p:grpSp>
        <p:nvGrpSpPr>
          <p:cNvPr name="Group 3" id="3"/>
          <p:cNvGrpSpPr/>
          <p:nvPr/>
        </p:nvGrpSpPr>
        <p:grpSpPr>
          <a:xfrm rot="0">
            <a:off x="10095356" y="3531348"/>
            <a:ext cx="6562295" cy="5572624"/>
            <a:chOff x="0" y="0"/>
            <a:chExt cx="8749726" cy="7430166"/>
          </a:xfrm>
        </p:grpSpPr>
        <p:sp>
          <p:nvSpPr>
            <p:cNvPr name="Freeform 4" id="4"/>
            <p:cNvSpPr/>
            <p:nvPr/>
          </p:nvSpPr>
          <p:spPr>
            <a:xfrm flipH="false" flipV="false" rot="0">
              <a:off x="12700" y="12700"/>
              <a:ext cx="8724392" cy="7404862"/>
            </a:xfrm>
            <a:custGeom>
              <a:avLst/>
              <a:gdLst/>
              <a:ahLst/>
              <a:cxnLst/>
              <a:rect r="r" b="b" t="t" l="l"/>
              <a:pathLst>
                <a:path h="7404862" w="8724392">
                  <a:moveTo>
                    <a:pt x="0" y="1234186"/>
                  </a:moveTo>
                  <a:cubicBezTo>
                    <a:pt x="0" y="552577"/>
                    <a:pt x="552831" y="0"/>
                    <a:pt x="1234821" y="0"/>
                  </a:cubicBezTo>
                  <a:lnTo>
                    <a:pt x="7489571" y="0"/>
                  </a:lnTo>
                  <a:cubicBezTo>
                    <a:pt x="8171561" y="0"/>
                    <a:pt x="8724392" y="552577"/>
                    <a:pt x="8724392" y="1234186"/>
                  </a:cubicBezTo>
                  <a:lnTo>
                    <a:pt x="8724392" y="6170676"/>
                  </a:lnTo>
                  <a:cubicBezTo>
                    <a:pt x="8724392" y="6852285"/>
                    <a:pt x="8171561" y="7404862"/>
                    <a:pt x="7489571" y="7404862"/>
                  </a:cubicBezTo>
                  <a:lnTo>
                    <a:pt x="1234821" y="7404862"/>
                  </a:lnTo>
                  <a:cubicBezTo>
                    <a:pt x="552831" y="7404735"/>
                    <a:pt x="0" y="6852158"/>
                    <a:pt x="0" y="6170676"/>
                  </a:cubicBezTo>
                  <a:close/>
                </a:path>
              </a:pathLst>
            </a:custGeom>
            <a:solidFill>
              <a:srgbClr val="FFFFFF"/>
            </a:solidFill>
          </p:spPr>
        </p:sp>
        <p:sp>
          <p:nvSpPr>
            <p:cNvPr name="Freeform 5" id="5"/>
            <p:cNvSpPr/>
            <p:nvPr/>
          </p:nvSpPr>
          <p:spPr>
            <a:xfrm flipH="false" flipV="false" rot="0">
              <a:off x="0" y="0"/>
              <a:ext cx="8749792" cy="7430262"/>
            </a:xfrm>
            <a:custGeom>
              <a:avLst/>
              <a:gdLst/>
              <a:ahLst/>
              <a:cxnLst/>
              <a:rect r="r" b="b" t="t" l="l"/>
              <a:pathLst>
                <a:path h="7430262" w="8749792">
                  <a:moveTo>
                    <a:pt x="0" y="1246886"/>
                  </a:moveTo>
                  <a:cubicBezTo>
                    <a:pt x="0" y="558292"/>
                    <a:pt x="558546" y="0"/>
                    <a:pt x="1247521" y="0"/>
                  </a:cubicBezTo>
                  <a:lnTo>
                    <a:pt x="7502271" y="0"/>
                  </a:lnTo>
                  <a:lnTo>
                    <a:pt x="7502271" y="12700"/>
                  </a:lnTo>
                  <a:lnTo>
                    <a:pt x="7502271" y="0"/>
                  </a:lnTo>
                  <a:lnTo>
                    <a:pt x="7502271" y="12700"/>
                  </a:lnTo>
                  <a:lnTo>
                    <a:pt x="7502271" y="0"/>
                  </a:lnTo>
                  <a:cubicBezTo>
                    <a:pt x="8191246" y="0"/>
                    <a:pt x="8749792" y="558292"/>
                    <a:pt x="8749792" y="1246886"/>
                  </a:cubicBezTo>
                  <a:lnTo>
                    <a:pt x="8749792" y="6183376"/>
                  </a:lnTo>
                  <a:lnTo>
                    <a:pt x="8737092" y="6183376"/>
                  </a:lnTo>
                  <a:lnTo>
                    <a:pt x="8749792" y="6183376"/>
                  </a:lnTo>
                  <a:cubicBezTo>
                    <a:pt x="8749792" y="6871970"/>
                    <a:pt x="8191246" y="7430262"/>
                    <a:pt x="7502271" y="7430262"/>
                  </a:cubicBezTo>
                  <a:lnTo>
                    <a:pt x="7502271" y="7417562"/>
                  </a:lnTo>
                  <a:lnTo>
                    <a:pt x="7502271" y="7430262"/>
                  </a:lnTo>
                  <a:lnTo>
                    <a:pt x="1247521" y="7430262"/>
                  </a:lnTo>
                  <a:lnTo>
                    <a:pt x="1247521" y="7417562"/>
                  </a:lnTo>
                  <a:lnTo>
                    <a:pt x="1247521" y="7430262"/>
                  </a:lnTo>
                  <a:cubicBezTo>
                    <a:pt x="558546" y="7430135"/>
                    <a:pt x="0" y="6871970"/>
                    <a:pt x="0" y="6183376"/>
                  </a:cubicBezTo>
                  <a:lnTo>
                    <a:pt x="0" y="1246886"/>
                  </a:lnTo>
                  <a:lnTo>
                    <a:pt x="12700" y="1246886"/>
                  </a:lnTo>
                  <a:lnTo>
                    <a:pt x="0" y="1246886"/>
                  </a:lnTo>
                  <a:moveTo>
                    <a:pt x="25400" y="1246886"/>
                  </a:moveTo>
                  <a:lnTo>
                    <a:pt x="25400" y="6183376"/>
                  </a:lnTo>
                  <a:lnTo>
                    <a:pt x="12700" y="6183376"/>
                  </a:lnTo>
                  <a:lnTo>
                    <a:pt x="25400" y="6183376"/>
                  </a:lnTo>
                  <a:cubicBezTo>
                    <a:pt x="25400" y="6858000"/>
                    <a:pt x="572516" y="7404862"/>
                    <a:pt x="1247521" y="7404862"/>
                  </a:cubicBezTo>
                  <a:lnTo>
                    <a:pt x="7502271" y="7404862"/>
                  </a:lnTo>
                  <a:cubicBezTo>
                    <a:pt x="8177276" y="7404862"/>
                    <a:pt x="8724392" y="6858000"/>
                    <a:pt x="8724392" y="6183376"/>
                  </a:cubicBezTo>
                  <a:lnTo>
                    <a:pt x="8724392" y="1246886"/>
                  </a:lnTo>
                  <a:lnTo>
                    <a:pt x="8737092" y="1246886"/>
                  </a:lnTo>
                  <a:lnTo>
                    <a:pt x="8724392" y="1246886"/>
                  </a:lnTo>
                  <a:cubicBezTo>
                    <a:pt x="8724265" y="572262"/>
                    <a:pt x="8177149" y="25400"/>
                    <a:pt x="7502271" y="25400"/>
                  </a:cubicBezTo>
                  <a:lnTo>
                    <a:pt x="1247521" y="25400"/>
                  </a:lnTo>
                  <a:lnTo>
                    <a:pt x="1247521" y="12700"/>
                  </a:lnTo>
                  <a:lnTo>
                    <a:pt x="1247521" y="25400"/>
                  </a:lnTo>
                  <a:cubicBezTo>
                    <a:pt x="572516" y="25400"/>
                    <a:pt x="25400" y="572262"/>
                    <a:pt x="25400" y="1246886"/>
                  </a:cubicBezTo>
                  <a:close/>
                </a:path>
              </a:pathLst>
            </a:custGeom>
            <a:solidFill>
              <a:srgbClr val="4472C4"/>
            </a:solidFill>
          </p:spPr>
        </p:sp>
      </p:grpSp>
      <p:grpSp>
        <p:nvGrpSpPr>
          <p:cNvPr name="Group 6" id="6"/>
          <p:cNvGrpSpPr/>
          <p:nvPr/>
        </p:nvGrpSpPr>
        <p:grpSpPr>
          <a:xfrm rot="0">
            <a:off x="7747179" y="4793244"/>
            <a:ext cx="1714934" cy="1023411"/>
            <a:chOff x="0" y="0"/>
            <a:chExt cx="2286578" cy="1364548"/>
          </a:xfrm>
        </p:grpSpPr>
        <p:sp>
          <p:nvSpPr>
            <p:cNvPr name="Freeform 7" id="7"/>
            <p:cNvSpPr/>
            <p:nvPr/>
          </p:nvSpPr>
          <p:spPr>
            <a:xfrm flipH="false" flipV="false" rot="0">
              <a:off x="12700" y="12700"/>
              <a:ext cx="2261235" cy="1339088"/>
            </a:xfrm>
            <a:custGeom>
              <a:avLst/>
              <a:gdLst/>
              <a:ahLst/>
              <a:cxnLst/>
              <a:rect r="r" b="b" t="t" l="l"/>
              <a:pathLst>
                <a:path h="1339088" w="2261235">
                  <a:moveTo>
                    <a:pt x="0" y="334772"/>
                  </a:moveTo>
                  <a:lnTo>
                    <a:pt x="1586484" y="334772"/>
                  </a:lnTo>
                  <a:lnTo>
                    <a:pt x="1586484" y="0"/>
                  </a:lnTo>
                  <a:lnTo>
                    <a:pt x="2261235" y="669544"/>
                  </a:lnTo>
                  <a:lnTo>
                    <a:pt x="1586484" y="1339088"/>
                  </a:lnTo>
                  <a:lnTo>
                    <a:pt x="1586484" y="1004316"/>
                  </a:lnTo>
                  <a:lnTo>
                    <a:pt x="0" y="1004316"/>
                  </a:lnTo>
                  <a:close/>
                </a:path>
              </a:pathLst>
            </a:custGeom>
            <a:solidFill>
              <a:srgbClr val="0070C0"/>
            </a:solidFill>
          </p:spPr>
        </p:sp>
        <p:sp>
          <p:nvSpPr>
            <p:cNvPr name="Freeform 8" id="8"/>
            <p:cNvSpPr/>
            <p:nvPr/>
          </p:nvSpPr>
          <p:spPr>
            <a:xfrm flipH="false" flipV="false" rot="0">
              <a:off x="0" y="-889"/>
              <a:ext cx="2286762" cy="1366393"/>
            </a:xfrm>
            <a:custGeom>
              <a:avLst/>
              <a:gdLst/>
              <a:ahLst/>
              <a:cxnLst/>
              <a:rect r="r" b="b" t="t" l="l"/>
              <a:pathLst>
                <a:path h="1366393" w="2286762">
                  <a:moveTo>
                    <a:pt x="12700" y="335661"/>
                  </a:moveTo>
                  <a:lnTo>
                    <a:pt x="1599184" y="335661"/>
                  </a:lnTo>
                  <a:lnTo>
                    <a:pt x="1599184" y="348361"/>
                  </a:lnTo>
                  <a:lnTo>
                    <a:pt x="1586484" y="348361"/>
                  </a:lnTo>
                  <a:lnTo>
                    <a:pt x="1586484" y="13589"/>
                  </a:lnTo>
                  <a:cubicBezTo>
                    <a:pt x="1586484" y="8509"/>
                    <a:pt x="1589532" y="3810"/>
                    <a:pt x="1594358" y="1905"/>
                  </a:cubicBezTo>
                  <a:cubicBezTo>
                    <a:pt x="1599184" y="0"/>
                    <a:pt x="1604518" y="1016"/>
                    <a:pt x="1608201" y="4572"/>
                  </a:cubicBezTo>
                  <a:lnTo>
                    <a:pt x="2282952" y="674116"/>
                  </a:lnTo>
                  <a:cubicBezTo>
                    <a:pt x="2285365" y="676529"/>
                    <a:pt x="2286762" y="679704"/>
                    <a:pt x="2286762" y="683133"/>
                  </a:cubicBezTo>
                  <a:cubicBezTo>
                    <a:pt x="2286762" y="686562"/>
                    <a:pt x="2285365" y="689737"/>
                    <a:pt x="2282952" y="692150"/>
                  </a:cubicBezTo>
                  <a:lnTo>
                    <a:pt x="1608201" y="1361694"/>
                  </a:lnTo>
                  <a:cubicBezTo>
                    <a:pt x="1604518" y="1365250"/>
                    <a:pt x="1599057" y="1366393"/>
                    <a:pt x="1594358" y="1364361"/>
                  </a:cubicBezTo>
                  <a:cubicBezTo>
                    <a:pt x="1589659" y="1362329"/>
                    <a:pt x="1586484" y="1357757"/>
                    <a:pt x="1586484" y="1352677"/>
                  </a:cubicBezTo>
                  <a:lnTo>
                    <a:pt x="1586484" y="1017905"/>
                  </a:lnTo>
                  <a:lnTo>
                    <a:pt x="1599184" y="1017905"/>
                  </a:lnTo>
                  <a:lnTo>
                    <a:pt x="1599184" y="1030605"/>
                  </a:lnTo>
                  <a:lnTo>
                    <a:pt x="12700" y="1030605"/>
                  </a:lnTo>
                  <a:cubicBezTo>
                    <a:pt x="5715" y="1030605"/>
                    <a:pt x="0" y="1024890"/>
                    <a:pt x="0" y="1017905"/>
                  </a:cubicBezTo>
                  <a:lnTo>
                    <a:pt x="0" y="348361"/>
                  </a:lnTo>
                  <a:cubicBezTo>
                    <a:pt x="0" y="341376"/>
                    <a:pt x="5715" y="335661"/>
                    <a:pt x="12700" y="335661"/>
                  </a:cubicBezTo>
                  <a:moveTo>
                    <a:pt x="12700" y="361061"/>
                  </a:moveTo>
                  <a:lnTo>
                    <a:pt x="12700" y="348361"/>
                  </a:lnTo>
                  <a:lnTo>
                    <a:pt x="25400" y="348361"/>
                  </a:lnTo>
                  <a:lnTo>
                    <a:pt x="25400" y="1017905"/>
                  </a:lnTo>
                  <a:lnTo>
                    <a:pt x="12700" y="1017905"/>
                  </a:lnTo>
                  <a:lnTo>
                    <a:pt x="12700" y="1005205"/>
                  </a:lnTo>
                  <a:lnTo>
                    <a:pt x="1599184" y="1005205"/>
                  </a:lnTo>
                  <a:cubicBezTo>
                    <a:pt x="1606169" y="1005205"/>
                    <a:pt x="1611884" y="1010920"/>
                    <a:pt x="1611884" y="1017905"/>
                  </a:cubicBezTo>
                  <a:lnTo>
                    <a:pt x="1611884" y="1352677"/>
                  </a:lnTo>
                  <a:lnTo>
                    <a:pt x="1599184" y="1352677"/>
                  </a:lnTo>
                  <a:lnTo>
                    <a:pt x="1590294" y="1343660"/>
                  </a:lnTo>
                  <a:lnTo>
                    <a:pt x="2265045" y="674116"/>
                  </a:lnTo>
                  <a:lnTo>
                    <a:pt x="2273935" y="683133"/>
                  </a:lnTo>
                  <a:lnTo>
                    <a:pt x="2265045" y="692150"/>
                  </a:lnTo>
                  <a:lnTo>
                    <a:pt x="1590294" y="22606"/>
                  </a:lnTo>
                  <a:lnTo>
                    <a:pt x="1599184" y="13589"/>
                  </a:lnTo>
                  <a:lnTo>
                    <a:pt x="1611884" y="13589"/>
                  </a:lnTo>
                  <a:lnTo>
                    <a:pt x="1611884" y="348361"/>
                  </a:lnTo>
                  <a:cubicBezTo>
                    <a:pt x="1611884" y="355346"/>
                    <a:pt x="1606169" y="361061"/>
                    <a:pt x="1599184" y="361061"/>
                  </a:cubicBezTo>
                  <a:lnTo>
                    <a:pt x="12700" y="361061"/>
                  </a:lnTo>
                  <a:close/>
                </a:path>
              </a:pathLst>
            </a:custGeom>
            <a:solidFill>
              <a:srgbClr val="172C51"/>
            </a:solidFill>
          </p:spPr>
        </p:sp>
      </p:grpSp>
      <p:grpSp>
        <p:nvGrpSpPr>
          <p:cNvPr name="Group 9" id="9"/>
          <p:cNvGrpSpPr/>
          <p:nvPr/>
        </p:nvGrpSpPr>
        <p:grpSpPr>
          <a:xfrm rot="0">
            <a:off x="10580232" y="2229984"/>
            <a:ext cx="5592536" cy="780135"/>
            <a:chOff x="0" y="0"/>
            <a:chExt cx="7456714" cy="1040180"/>
          </a:xfrm>
        </p:grpSpPr>
        <p:sp>
          <p:nvSpPr>
            <p:cNvPr name="Freeform 10" id="10"/>
            <p:cNvSpPr/>
            <p:nvPr/>
          </p:nvSpPr>
          <p:spPr>
            <a:xfrm flipH="false" flipV="false" rot="0">
              <a:off x="12700" y="12700"/>
              <a:ext cx="7431277" cy="1014857"/>
            </a:xfrm>
            <a:custGeom>
              <a:avLst/>
              <a:gdLst/>
              <a:ahLst/>
              <a:cxnLst/>
              <a:rect r="r" b="b" t="t" l="l"/>
              <a:pathLst>
                <a:path h="1014857" w="7431277">
                  <a:moveTo>
                    <a:pt x="0" y="169164"/>
                  </a:moveTo>
                  <a:cubicBezTo>
                    <a:pt x="0" y="75692"/>
                    <a:pt x="77343" y="0"/>
                    <a:pt x="172720" y="0"/>
                  </a:cubicBezTo>
                  <a:lnTo>
                    <a:pt x="7258558" y="0"/>
                  </a:lnTo>
                  <a:cubicBezTo>
                    <a:pt x="7353935" y="0"/>
                    <a:pt x="7431277" y="75692"/>
                    <a:pt x="7431277" y="169164"/>
                  </a:cubicBezTo>
                  <a:lnTo>
                    <a:pt x="7431277" y="845693"/>
                  </a:lnTo>
                  <a:cubicBezTo>
                    <a:pt x="7431277" y="939165"/>
                    <a:pt x="7353935" y="1014857"/>
                    <a:pt x="7258558" y="1014857"/>
                  </a:cubicBezTo>
                  <a:lnTo>
                    <a:pt x="172720" y="1014857"/>
                  </a:lnTo>
                  <a:cubicBezTo>
                    <a:pt x="77343" y="1014730"/>
                    <a:pt x="0" y="939038"/>
                    <a:pt x="0" y="845693"/>
                  </a:cubicBezTo>
                  <a:close/>
                </a:path>
              </a:pathLst>
            </a:custGeom>
            <a:solidFill>
              <a:srgbClr val="8FAADC"/>
            </a:solidFill>
          </p:spPr>
        </p:sp>
        <p:sp>
          <p:nvSpPr>
            <p:cNvPr name="Freeform 11" id="11"/>
            <p:cNvSpPr/>
            <p:nvPr/>
          </p:nvSpPr>
          <p:spPr>
            <a:xfrm flipH="false" flipV="false" rot="0">
              <a:off x="0" y="0"/>
              <a:ext cx="7456677" cy="1040257"/>
            </a:xfrm>
            <a:custGeom>
              <a:avLst/>
              <a:gdLst/>
              <a:ahLst/>
              <a:cxnLst/>
              <a:rect r="r" b="b" t="t" l="l"/>
              <a:pathLst>
                <a:path h="1040257" w="7456677">
                  <a:moveTo>
                    <a:pt x="0" y="181864"/>
                  </a:moveTo>
                  <a:cubicBezTo>
                    <a:pt x="0" y="81153"/>
                    <a:pt x="83312" y="0"/>
                    <a:pt x="185420" y="0"/>
                  </a:cubicBezTo>
                  <a:lnTo>
                    <a:pt x="7271258" y="0"/>
                  </a:lnTo>
                  <a:lnTo>
                    <a:pt x="7271258" y="12700"/>
                  </a:lnTo>
                  <a:lnTo>
                    <a:pt x="7271258" y="0"/>
                  </a:lnTo>
                  <a:cubicBezTo>
                    <a:pt x="7373493" y="0"/>
                    <a:pt x="7456677" y="81153"/>
                    <a:pt x="7456677" y="181864"/>
                  </a:cubicBezTo>
                  <a:lnTo>
                    <a:pt x="7443977" y="181864"/>
                  </a:lnTo>
                  <a:lnTo>
                    <a:pt x="7456677" y="181864"/>
                  </a:lnTo>
                  <a:lnTo>
                    <a:pt x="7456677" y="858393"/>
                  </a:lnTo>
                  <a:lnTo>
                    <a:pt x="7443977" y="858393"/>
                  </a:lnTo>
                  <a:lnTo>
                    <a:pt x="7456677" y="858393"/>
                  </a:lnTo>
                  <a:cubicBezTo>
                    <a:pt x="7456677" y="959104"/>
                    <a:pt x="7373365" y="1040257"/>
                    <a:pt x="7271258" y="1040257"/>
                  </a:cubicBezTo>
                  <a:lnTo>
                    <a:pt x="7271258" y="1027557"/>
                  </a:lnTo>
                  <a:lnTo>
                    <a:pt x="7271258" y="1040257"/>
                  </a:lnTo>
                  <a:lnTo>
                    <a:pt x="185420" y="1040257"/>
                  </a:lnTo>
                  <a:lnTo>
                    <a:pt x="185420" y="1027557"/>
                  </a:lnTo>
                  <a:lnTo>
                    <a:pt x="185420" y="1040257"/>
                  </a:lnTo>
                  <a:cubicBezTo>
                    <a:pt x="83312" y="1040130"/>
                    <a:pt x="0" y="958977"/>
                    <a:pt x="0" y="858393"/>
                  </a:cubicBezTo>
                  <a:lnTo>
                    <a:pt x="0" y="181864"/>
                  </a:lnTo>
                  <a:lnTo>
                    <a:pt x="12700" y="181864"/>
                  </a:lnTo>
                  <a:lnTo>
                    <a:pt x="0" y="181864"/>
                  </a:lnTo>
                  <a:moveTo>
                    <a:pt x="25400" y="181864"/>
                  </a:moveTo>
                  <a:lnTo>
                    <a:pt x="25400" y="858393"/>
                  </a:lnTo>
                  <a:lnTo>
                    <a:pt x="12700" y="858393"/>
                  </a:lnTo>
                  <a:lnTo>
                    <a:pt x="25400" y="858393"/>
                  </a:lnTo>
                  <a:cubicBezTo>
                    <a:pt x="25400" y="944499"/>
                    <a:pt x="96774" y="1014730"/>
                    <a:pt x="185420" y="1014730"/>
                  </a:cubicBezTo>
                  <a:lnTo>
                    <a:pt x="7271258" y="1014730"/>
                  </a:lnTo>
                  <a:cubicBezTo>
                    <a:pt x="7359903" y="1014730"/>
                    <a:pt x="7431277" y="944499"/>
                    <a:pt x="7431277" y="858266"/>
                  </a:cubicBezTo>
                  <a:lnTo>
                    <a:pt x="7431277" y="181864"/>
                  </a:lnTo>
                  <a:cubicBezTo>
                    <a:pt x="7431277" y="95758"/>
                    <a:pt x="7359903" y="25400"/>
                    <a:pt x="7271258" y="25400"/>
                  </a:cubicBezTo>
                  <a:lnTo>
                    <a:pt x="185420" y="25400"/>
                  </a:lnTo>
                  <a:lnTo>
                    <a:pt x="185420" y="12700"/>
                  </a:lnTo>
                  <a:lnTo>
                    <a:pt x="185420" y="25400"/>
                  </a:lnTo>
                  <a:cubicBezTo>
                    <a:pt x="96774" y="25400"/>
                    <a:pt x="25400" y="95631"/>
                    <a:pt x="25400" y="181864"/>
                  </a:cubicBezTo>
                  <a:close/>
                </a:path>
              </a:pathLst>
            </a:custGeom>
            <a:solidFill>
              <a:srgbClr val="172C51"/>
            </a:solidFill>
          </p:spPr>
        </p:sp>
        <p:sp>
          <p:nvSpPr>
            <p:cNvPr name="TextBox 12" id="12"/>
            <p:cNvSpPr txBox="true"/>
            <p:nvPr/>
          </p:nvSpPr>
          <p:spPr>
            <a:xfrm>
              <a:off x="0" y="-57150"/>
              <a:ext cx="7456714" cy="1097330"/>
            </a:xfrm>
            <a:prstGeom prst="rect">
              <a:avLst/>
            </a:prstGeom>
          </p:spPr>
          <p:txBody>
            <a:bodyPr anchor="ctr" rtlCol="false" tIns="50800" lIns="50800" bIns="50800" rIns="50800"/>
            <a:lstStyle/>
            <a:p>
              <a:pPr algn="ctr">
                <a:lnSpc>
                  <a:spcPts val="3240"/>
                </a:lnSpc>
              </a:pPr>
              <a:r>
                <a:rPr lang="en-US" sz="2700">
                  <a:solidFill>
                    <a:srgbClr val="FFFFFF"/>
                  </a:solidFill>
                  <a:latin typeface="Arial"/>
                  <a:ea typeface="Arial"/>
                  <a:cs typeface="Arial"/>
                  <a:sym typeface="Arial"/>
                </a:rPr>
                <a:t>SITUACIÓN AL 2023</a:t>
              </a:r>
            </a:p>
          </p:txBody>
        </p:sp>
      </p:grpSp>
      <p:grpSp>
        <p:nvGrpSpPr>
          <p:cNvPr name="Group 13" id="13"/>
          <p:cNvGrpSpPr/>
          <p:nvPr/>
        </p:nvGrpSpPr>
        <p:grpSpPr>
          <a:xfrm rot="0">
            <a:off x="1002482" y="3910911"/>
            <a:ext cx="6106692" cy="2788079"/>
            <a:chOff x="0" y="0"/>
            <a:chExt cx="8142256" cy="3717438"/>
          </a:xfrm>
        </p:grpSpPr>
        <p:sp>
          <p:nvSpPr>
            <p:cNvPr name="Freeform 14" id="14"/>
            <p:cNvSpPr/>
            <p:nvPr/>
          </p:nvSpPr>
          <p:spPr>
            <a:xfrm flipH="false" flipV="false" rot="0">
              <a:off x="6350" y="6350"/>
              <a:ext cx="8129524" cy="3704717"/>
            </a:xfrm>
            <a:custGeom>
              <a:avLst/>
              <a:gdLst/>
              <a:ahLst/>
              <a:cxnLst/>
              <a:rect r="r" b="b" t="t" l="l"/>
              <a:pathLst>
                <a:path h="3704717" w="8129524">
                  <a:moveTo>
                    <a:pt x="0" y="617474"/>
                  </a:moveTo>
                  <a:cubicBezTo>
                    <a:pt x="0" y="276479"/>
                    <a:pt x="276987" y="0"/>
                    <a:pt x="618617" y="0"/>
                  </a:cubicBezTo>
                  <a:lnTo>
                    <a:pt x="7510907" y="0"/>
                  </a:lnTo>
                  <a:cubicBezTo>
                    <a:pt x="7852537" y="0"/>
                    <a:pt x="8129524" y="276479"/>
                    <a:pt x="8129524" y="617474"/>
                  </a:cubicBezTo>
                  <a:lnTo>
                    <a:pt x="8129524" y="3087243"/>
                  </a:lnTo>
                  <a:cubicBezTo>
                    <a:pt x="8129524" y="3428238"/>
                    <a:pt x="7852537" y="3704717"/>
                    <a:pt x="7510907" y="3704717"/>
                  </a:cubicBezTo>
                  <a:lnTo>
                    <a:pt x="618617" y="3704717"/>
                  </a:lnTo>
                  <a:cubicBezTo>
                    <a:pt x="276987" y="3704717"/>
                    <a:pt x="0" y="3428238"/>
                    <a:pt x="0" y="3087243"/>
                  </a:cubicBezTo>
                  <a:close/>
                </a:path>
              </a:pathLst>
            </a:custGeom>
            <a:solidFill>
              <a:srgbClr val="92D050"/>
            </a:solidFill>
          </p:spPr>
        </p:sp>
        <p:sp>
          <p:nvSpPr>
            <p:cNvPr name="Freeform 15" id="15"/>
            <p:cNvSpPr/>
            <p:nvPr/>
          </p:nvSpPr>
          <p:spPr>
            <a:xfrm flipH="false" flipV="false" rot="0">
              <a:off x="0" y="0"/>
              <a:ext cx="8142224" cy="3717417"/>
            </a:xfrm>
            <a:custGeom>
              <a:avLst/>
              <a:gdLst/>
              <a:ahLst/>
              <a:cxnLst/>
              <a:rect r="r" b="b" t="t" l="l"/>
              <a:pathLst>
                <a:path h="3717417" w="8142224">
                  <a:moveTo>
                    <a:pt x="0" y="623824"/>
                  </a:moveTo>
                  <a:cubicBezTo>
                    <a:pt x="0" y="279273"/>
                    <a:pt x="279781" y="0"/>
                    <a:pt x="624967" y="0"/>
                  </a:cubicBezTo>
                  <a:lnTo>
                    <a:pt x="7517257" y="0"/>
                  </a:lnTo>
                  <a:lnTo>
                    <a:pt x="7517257" y="6350"/>
                  </a:lnTo>
                  <a:lnTo>
                    <a:pt x="7517257" y="0"/>
                  </a:lnTo>
                  <a:cubicBezTo>
                    <a:pt x="7862443" y="0"/>
                    <a:pt x="8142224" y="279273"/>
                    <a:pt x="8142224" y="623824"/>
                  </a:cubicBezTo>
                  <a:lnTo>
                    <a:pt x="8135874" y="623824"/>
                  </a:lnTo>
                  <a:lnTo>
                    <a:pt x="8142224" y="623824"/>
                  </a:lnTo>
                  <a:lnTo>
                    <a:pt x="8142224" y="3093593"/>
                  </a:lnTo>
                  <a:lnTo>
                    <a:pt x="8135874" y="3093593"/>
                  </a:lnTo>
                  <a:lnTo>
                    <a:pt x="8142224" y="3093593"/>
                  </a:lnTo>
                  <a:cubicBezTo>
                    <a:pt x="8142224" y="3438144"/>
                    <a:pt x="7862443" y="3717417"/>
                    <a:pt x="7517257" y="3717417"/>
                  </a:cubicBezTo>
                  <a:lnTo>
                    <a:pt x="7517257" y="3711067"/>
                  </a:lnTo>
                  <a:lnTo>
                    <a:pt x="7517257" y="3717417"/>
                  </a:lnTo>
                  <a:lnTo>
                    <a:pt x="624967" y="3717417"/>
                  </a:lnTo>
                  <a:lnTo>
                    <a:pt x="624967" y="3711067"/>
                  </a:lnTo>
                  <a:lnTo>
                    <a:pt x="624967" y="3717417"/>
                  </a:lnTo>
                  <a:cubicBezTo>
                    <a:pt x="279781" y="3717417"/>
                    <a:pt x="0" y="3438144"/>
                    <a:pt x="0" y="3093593"/>
                  </a:cubicBezTo>
                  <a:lnTo>
                    <a:pt x="0" y="623824"/>
                  </a:lnTo>
                  <a:lnTo>
                    <a:pt x="6350" y="623824"/>
                  </a:lnTo>
                  <a:lnTo>
                    <a:pt x="0" y="623824"/>
                  </a:lnTo>
                  <a:moveTo>
                    <a:pt x="12700" y="623824"/>
                  </a:moveTo>
                  <a:lnTo>
                    <a:pt x="12700" y="3093593"/>
                  </a:lnTo>
                  <a:lnTo>
                    <a:pt x="6350" y="3093593"/>
                  </a:lnTo>
                  <a:lnTo>
                    <a:pt x="12700" y="3093593"/>
                  </a:lnTo>
                  <a:cubicBezTo>
                    <a:pt x="12700" y="3431032"/>
                    <a:pt x="286766" y="3704717"/>
                    <a:pt x="624967" y="3704717"/>
                  </a:cubicBezTo>
                  <a:lnTo>
                    <a:pt x="7517257" y="3704717"/>
                  </a:lnTo>
                  <a:cubicBezTo>
                    <a:pt x="7855458" y="3704717"/>
                    <a:pt x="8129524" y="3431159"/>
                    <a:pt x="8129524" y="3093593"/>
                  </a:cubicBezTo>
                  <a:lnTo>
                    <a:pt x="8129524" y="623824"/>
                  </a:lnTo>
                  <a:cubicBezTo>
                    <a:pt x="8129524" y="286258"/>
                    <a:pt x="7855458" y="12700"/>
                    <a:pt x="7517257" y="12700"/>
                  </a:cubicBezTo>
                  <a:lnTo>
                    <a:pt x="624967" y="12700"/>
                  </a:lnTo>
                  <a:lnTo>
                    <a:pt x="624967" y="6350"/>
                  </a:lnTo>
                  <a:lnTo>
                    <a:pt x="624967" y="12700"/>
                  </a:lnTo>
                  <a:cubicBezTo>
                    <a:pt x="286766" y="12700"/>
                    <a:pt x="12700" y="286258"/>
                    <a:pt x="12700" y="623824"/>
                  </a:cubicBezTo>
                  <a:close/>
                </a:path>
              </a:pathLst>
            </a:custGeom>
            <a:solidFill>
              <a:srgbClr val="FFFFFF"/>
            </a:solidFill>
          </p:spPr>
        </p:sp>
        <p:sp>
          <p:nvSpPr>
            <p:cNvPr name="TextBox 16" id="16"/>
            <p:cNvSpPr txBox="true"/>
            <p:nvPr/>
          </p:nvSpPr>
          <p:spPr>
            <a:xfrm>
              <a:off x="0" y="-19050"/>
              <a:ext cx="8142256" cy="3736488"/>
            </a:xfrm>
            <a:prstGeom prst="rect">
              <a:avLst/>
            </a:prstGeom>
          </p:spPr>
          <p:txBody>
            <a:bodyPr anchor="ctr" rtlCol="false" tIns="50800" lIns="50800" bIns="50800" rIns="50800"/>
            <a:lstStyle/>
            <a:p>
              <a:pPr algn="ctr">
                <a:lnSpc>
                  <a:spcPts val="5040"/>
                </a:lnSpc>
              </a:pPr>
              <a:r>
                <a:rPr lang="en-US" sz="4200" b="true">
                  <a:solidFill>
                    <a:srgbClr val="000000"/>
                  </a:solidFill>
                  <a:latin typeface="Arimo Bold"/>
                  <a:ea typeface="Arimo Bold"/>
                  <a:cs typeface="Arimo Bold"/>
                  <a:sym typeface="Arimo Bold"/>
                </a:rPr>
                <a:t>CONTRIBUCIONES DE LA MINERA FORMAL AL PERU</a:t>
              </a:r>
            </a:p>
          </p:txBody>
        </p:sp>
      </p:grpSp>
      <p:sp>
        <p:nvSpPr>
          <p:cNvPr name="TextBox 17" id="17"/>
          <p:cNvSpPr txBox="true"/>
          <p:nvPr/>
        </p:nvSpPr>
        <p:spPr>
          <a:xfrm rot="0">
            <a:off x="1451048" y="769164"/>
            <a:ext cx="15590520" cy="884346"/>
          </a:xfrm>
          <a:prstGeom prst="rect">
            <a:avLst/>
          </a:prstGeom>
        </p:spPr>
        <p:txBody>
          <a:bodyPr anchor="t" rtlCol="false" tIns="0" lIns="0" bIns="0" rIns="0">
            <a:spAutoFit/>
          </a:bodyPr>
          <a:lstStyle/>
          <a:p>
            <a:pPr algn="l">
              <a:lnSpc>
                <a:spcPts val="4536"/>
              </a:lnSpc>
            </a:pPr>
            <a:r>
              <a:rPr lang="en-US" sz="4200">
                <a:solidFill>
                  <a:srgbClr val="002060"/>
                </a:solidFill>
                <a:latin typeface="Arimo"/>
                <a:ea typeface="Arimo"/>
                <a:cs typeface="Arimo"/>
                <a:sym typeface="Arimo"/>
              </a:rPr>
              <a:t>LA MINERÍA COMO MOTOR DEL DESARROLLO DEL PERÚ</a:t>
            </a:r>
          </a:p>
        </p:txBody>
      </p:sp>
      <p:sp>
        <p:nvSpPr>
          <p:cNvPr name="TextBox 18" id="18"/>
          <p:cNvSpPr txBox="true"/>
          <p:nvPr/>
        </p:nvSpPr>
        <p:spPr>
          <a:xfrm rot="0">
            <a:off x="10404385" y="3999363"/>
            <a:ext cx="5944231" cy="4627066"/>
          </a:xfrm>
          <a:prstGeom prst="rect">
            <a:avLst/>
          </a:prstGeom>
        </p:spPr>
        <p:txBody>
          <a:bodyPr anchor="t" rtlCol="false" tIns="0" lIns="0" bIns="0" rIns="0">
            <a:spAutoFit/>
          </a:bodyPr>
          <a:lstStyle/>
          <a:p>
            <a:pPr algn="just" marL="488632" indent="-244316" lvl="1">
              <a:lnSpc>
                <a:spcPts val="3240"/>
              </a:lnSpc>
              <a:buFont typeface="Arial"/>
              <a:buChar char="•"/>
            </a:pPr>
            <a:r>
              <a:rPr lang="en-US" b="true" sz="2700" spc="25">
                <a:solidFill>
                  <a:srgbClr val="000000"/>
                </a:solidFill>
                <a:latin typeface="TT Rounds Condensed Bold"/>
                <a:ea typeface="TT Rounds Condensed Bold"/>
                <a:cs typeface="TT Rounds Condensed Bold"/>
                <a:sym typeface="TT Rounds Condensed Bold"/>
              </a:rPr>
              <a:t>En el 2023</a:t>
            </a:r>
            <a:r>
              <a:rPr lang="en-US" sz="2700" spc="25">
                <a:solidFill>
                  <a:srgbClr val="000000"/>
                </a:solidFill>
                <a:latin typeface="TT Rounds Condensed"/>
                <a:ea typeface="TT Rounds Condensed"/>
                <a:cs typeface="TT Rounds Condensed"/>
                <a:sym typeface="TT Rounds Condensed"/>
              </a:rPr>
              <a:t>, la minería alcanzó un </a:t>
            </a:r>
            <a:r>
              <a:rPr lang="en-US" b="true" sz="2700" spc="25">
                <a:solidFill>
                  <a:srgbClr val="000000"/>
                </a:solidFill>
                <a:latin typeface="TT Rounds Condensed Bold"/>
                <a:ea typeface="TT Rounds Condensed Bold"/>
                <a:cs typeface="TT Rounds Condensed Bold"/>
                <a:sym typeface="TT Rounds Condensed Bold"/>
              </a:rPr>
              <a:t>12,1% del Producto Bruto Interno del país</a:t>
            </a:r>
            <a:r>
              <a:rPr lang="en-US" sz="2700" spc="25">
                <a:solidFill>
                  <a:srgbClr val="000000"/>
                </a:solidFill>
                <a:latin typeface="TT Rounds Condensed"/>
                <a:ea typeface="TT Rounds Condensed"/>
                <a:cs typeface="TT Rounds Condensed"/>
                <a:sym typeface="TT Rounds Condensed"/>
              </a:rPr>
              <a:t>, y registró una producción anual de </a:t>
            </a:r>
            <a:r>
              <a:rPr lang="en-US" b="true" sz="2700" spc="25">
                <a:solidFill>
                  <a:srgbClr val="000000"/>
                </a:solidFill>
                <a:latin typeface="TT Rounds Condensed Bold"/>
                <a:ea typeface="TT Rounds Condensed Bold"/>
                <a:cs typeface="TT Rounds Condensed Bold"/>
                <a:sym typeface="TT Rounds Condensed Bold"/>
              </a:rPr>
              <a:t>S/51 mil millones de soles</a:t>
            </a:r>
            <a:r>
              <a:rPr lang="en-US" sz="2700" spc="25">
                <a:solidFill>
                  <a:srgbClr val="000000"/>
                </a:solidFill>
                <a:latin typeface="TT Rounds Condensed"/>
                <a:ea typeface="TT Rounds Condensed"/>
                <a:cs typeface="TT Rounds Condensed"/>
                <a:sym typeface="TT Rounds Condensed"/>
              </a:rPr>
              <a:t>.</a:t>
            </a:r>
          </a:p>
          <a:p>
            <a:pPr algn="just" marL="488632" indent="-244316" lvl="1">
              <a:lnSpc>
                <a:spcPts val="3240"/>
              </a:lnSpc>
            </a:pPr>
          </a:p>
          <a:p>
            <a:pPr algn="just" marL="488632" indent="-244316" lvl="1">
              <a:lnSpc>
                <a:spcPts val="3240"/>
              </a:lnSpc>
              <a:buFont typeface="Arial"/>
              <a:buChar char="•"/>
            </a:pPr>
            <a:r>
              <a:rPr lang="en-US" sz="2700" spc="25">
                <a:solidFill>
                  <a:srgbClr val="000000"/>
                </a:solidFill>
                <a:latin typeface="TT Rounds Condensed"/>
                <a:ea typeface="TT Rounds Condensed"/>
                <a:cs typeface="TT Rounds Condensed"/>
                <a:sym typeface="TT Rounds Condensed"/>
              </a:rPr>
              <a:t>Las </a:t>
            </a:r>
            <a:r>
              <a:rPr lang="en-US" b="true" sz="2700" spc="25">
                <a:solidFill>
                  <a:srgbClr val="000000"/>
                </a:solidFill>
                <a:latin typeface="TT Rounds Condensed Bold"/>
                <a:ea typeface="TT Rounds Condensed Bold"/>
                <a:cs typeface="TT Rounds Condensed Bold"/>
                <a:sym typeface="TT Rounds Condensed Bold"/>
              </a:rPr>
              <a:t>inversiones mineras anuales </a:t>
            </a:r>
            <a:r>
              <a:rPr lang="en-US" sz="2700" spc="25">
                <a:solidFill>
                  <a:srgbClr val="000000"/>
                </a:solidFill>
                <a:latin typeface="TT Rounds Condensed"/>
                <a:ea typeface="TT Rounds Condensed"/>
                <a:cs typeface="TT Rounds Condensed"/>
                <a:sym typeface="TT Rounds Condensed"/>
              </a:rPr>
              <a:t>representaron US$ 4,9 mil millones de dólares en el 2023.</a:t>
            </a:r>
          </a:p>
          <a:p>
            <a:pPr algn="just" marL="488632" indent="-244316" lvl="1">
              <a:lnSpc>
                <a:spcPts val="3240"/>
              </a:lnSpc>
            </a:pPr>
          </a:p>
          <a:p>
            <a:pPr algn="just" marL="488632" indent="-244316" lvl="1">
              <a:lnSpc>
                <a:spcPts val="3240"/>
              </a:lnSpc>
              <a:buFont typeface="Arial"/>
              <a:buChar char="•"/>
            </a:pPr>
            <a:r>
              <a:rPr lang="en-US" sz="2700" spc="25">
                <a:solidFill>
                  <a:srgbClr val="000000"/>
                </a:solidFill>
                <a:latin typeface="TT Rounds Condensed"/>
                <a:ea typeface="TT Rounds Condensed"/>
                <a:cs typeface="TT Rounds Condensed"/>
                <a:sym typeface="TT Rounds Condensed"/>
              </a:rPr>
              <a:t>El </a:t>
            </a:r>
            <a:r>
              <a:rPr lang="en-US" b="true" sz="2700" spc="25">
                <a:solidFill>
                  <a:srgbClr val="000000"/>
                </a:solidFill>
                <a:latin typeface="TT Rounds Condensed Bold"/>
                <a:ea typeface="TT Rounds Condensed Bold"/>
                <a:cs typeface="TT Rounds Condensed Bold"/>
                <a:sym typeface="TT Rounds Condensed Bold"/>
              </a:rPr>
              <a:t>empleo directo del año 2023</a:t>
            </a:r>
            <a:r>
              <a:rPr lang="en-US" sz="2700" spc="25">
                <a:solidFill>
                  <a:srgbClr val="000000"/>
                </a:solidFill>
                <a:latin typeface="TT Rounds Condensed"/>
                <a:ea typeface="TT Rounds Condensed"/>
                <a:cs typeface="TT Rounds Condensed"/>
                <a:sym typeface="TT Rounds Condensed"/>
              </a:rPr>
              <a:t> en el sector fue de 226 mil empleos.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42703"/>
            <a:ext cx="18719471" cy="10529703"/>
          </a:xfrm>
          <a:custGeom>
            <a:avLst/>
            <a:gdLst/>
            <a:ahLst/>
            <a:cxnLst/>
            <a:rect r="r" b="b" t="t" l="l"/>
            <a:pathLst>
              <a:path h="10529703" w="18719471">
                <a:moveTo>
                  <a:pt x="0" y="0"/>
                </a:moveTo>
                <a:lnTo>
                  <a:pt x="18719471" y="0"/>
                </a:lnTo>
                <a:lnTo>
                  <a:pt x="18719471" y="10529703"/>
                </a:lnTo>
                <a:lnTo>
                  <a:pt x="0" y="10529703"/>
                </a:lnTo>
                <a:lnTo>
                  <a:pt x="0" y="0"/>
                </a:lnTo>
                <a:close/>
              </a:path>
            </a:pathLst>
          </a:custGeom>
          <a:blipFill>
            <a:blip r:embed="rId2"/>
            <a:stretch>
              <a:fillRect l="0" t="0" r="0" b="0"/>
            </a:stretch>
          </a:blipFill>
        </p:spPr>
      </p:sp>
      <p:grpSp>
        <p:nvGrpSpPr>
          <p:cNvPr name="Group 3" id="3"/>
          <p:cNvGrpSpPr/>
          <p:nvPr/>
        </p:nvGrpSpPr>
        <p:grpSpPr>
          <a:xfrm rot="0">
            <a:off x="7280660" y="4721012"/>
            <a:ext cx="1256001" cy="844973"/>
            <a:chOff x="0" y="0"/>
            <a:chExt cx="1674668" cy="1126630"/>
          </a:xfrm>
        </p:grpSpPr>
        <p:sp>
          <p:nvSpPr>
            <p:cNvPr name="Freeform 4" id="4"/>
            <p:cNvSpPr/>
            <p:nvPr/>
          </p:nvSpPr>
          <p:spPr>
            <a:xfrm flipH="false" flipV="false" rot="0">
              <a:off x="12700" y="12700"/>
              <a:ext cx="1649222" cy="1101217"/>
            </a:xfrm>
            <a:custGeom>
              <a:avLst/>
              <a:gdLst/>
              <a:ahLst/>
              <a:cxnLst/>
              <a:rect r="r" b="b" t="t" l="l"/>
              <a:pathLst>
                <a:path h="1101217" w="1649222">
                  <a:moveTo>
                    <a:pt x="0" y="275336"/>
                  </a:moveTo>
                  <a:lnTo>
                    <a:pt x="1094486" y="275336"/>
                  </a:lnTo>
                  <a:lnTo>
                    <a:pt x="1094486" y="0"/>
                  </a:lnTo>
                  <a:lnTo>
                    <a:pt x="1649222" y="550672"/>
                  </a:lnTo>
                  <a:lnTo>
                    <a:pt x="1094486" y="1101217"/>
                  </a:lnTo>
                  <a:lnTo>
                    <a:pt x="1094486" y="825881"/>
                  </a:lnTo>
                  <a:lnTo>
                    <a:pt x="0" y="825881"/>
                  </a:lnTo>
                  <a:close/>
                </a:path>
              </a:pathLst>
            </a:custGeom>
            <a:solidFill>
              <a:srgbClr val="0070C0"/>
            </a:solidFill>
          </p:spPr>
        </p:sp>
        <p:sp>
          <p:nvSpPr>
            <p:cNvPr name="Freeform 5" id="5"/>
            <p:cNvSpPr/>
            <p:nvPr/>
          </p:nvSpPr>
          <p:spPr>
            <a:xfrm flipH="false" flipV="false" rot="0">
              <a:off x="0" y="-889"/>
              <a:ext cx="1674749" cy="1128522"/>
            </a:xfrm>
            <a:custGeom>
              <a:avLst/>
              <a:gdLst/>
              <a:ahLst/>
              <a:cxnLst/>
              <a:rect r="r" b="b" t="t" l="l"/>
              <a:pathLst>
                <a:path h="1128522" w="1674749">
                  <a:moveTo>
                    <a:pt x="12700" y="276225"/>
                  </a:moveTo>
                  <a:lnTo>
                    <a:pt x="1107186" y="276225"/>
                  </a:lnTo>
                  <a:lnTo>
                    <a:pt x="1107186" y="288925"/>
                  </a:lnTo>
                  <a:lnTo>
                    <a:pt x="1094486" y="288925"/>
                  </a:lnTo>
                  <a:lnTo>
                    <a:pt x="1094486" y="13589"/>
                  </a:lnTo>
                  <a:cubicBezTo>
                    <a:pt x="1094486" y="8509"/>
                    <a:pt x="1097534" y="3810"/>
                    <a:pt x="1102360" y="1905"/>
                  </a:cubicBezTo>
                  <a:cubicBezTo>
                    <a:pt x="1107186" y="0"/>
                    <a:pt x="1112520" y="1016"/>
                    <a:pt x="1116203" y="4572"/>
                  </a:cubicBezTo>
                  <a:lnTo>
                    <a:pt x="1670939" y="555244"/>
                  </a:lnTo>
                  <a:cubicBezTo>
                    <a:pt x="1673352" y="557657"/>
                    <a:pt x="1674749" y="560832"/>
                    <a:pt x="1674749" y="564261"/>
                  </a:cubicBezTo>
                  <a:cubicBezTo>
                    <a:pt x="1674749" y="567690"/>
                    <a:pt x="1673352" y="570865"/>
                    <a:pt x="1670939" y="573278"/>
                  </a:cubicBezTo>
                  <a:lnTo>
                    <a:pt x="1116203" y="1123823"/>
                  </a:lnTo>
                  <a:cubicBezTo>
                    <a:pt x="1112520" y="1127379"/>
                    <a:pt x="1107059" y="1128522"/>
                    <a:pt x="1102360" y="1126490"/>
                  </a:cubicBezTo>
                  <a:cubicBezTo>
                    <a:pt x="1097661" y="1124458"/>
                    <a:pt x="1094486" y="1119886"/>
                    <a:pt x="1094486" y="1114806"/>
                  </a:cubicBezTo>
                  <a:lnTo>
                    <a:pt x="1094486" y="839470"/>
                  </a:lnTo>
                  <a:lnTo>
                    <a:pt x="1107186" y="839470"/>
                  </a:lnTo>
                  <a:lnTo>
                    <a:pt x="1107186" y="852170"/>
                  </a:lnTo>
                  <a:lnTo>
                    <a:pt x="12700" y="852170"/>
                  </a:lnTo>
                  <a:cubicBezTo>
                    <a:pt x="5715" y="852170"/>
                    <a:pt x="0" y="846455"/>
                    <a:pt x="0" y="839470"/>
                  </a:cubicBezTo>
                  <a:lnTo>
                    <a:pt x="0" y="288925"/>
                  </a:lnTo>
                  <a:cubicBezTo>
                    <a:pt x="0" y="281940"/>
                    <a:pt x="5715" y="276225"/>
                    <a:pt x="12700" y="276225"/>
                  </a:cubicBezTo>
                  <a:moveTo>
                    <a:pt x="12700" y="301625"/>
                  </a:moveTo>
                  <a:lnTo>
                    <a:pt x="12700" y="288925"/>
                  </a:lnTo>
                  <a:lnTo>
                    <a:pt x="25400" y="288925"/>
                  </a:lnTo>
                  <a:lnTo>
                    <a:pt x="25400" y="839470"/>
                  </a:lnTo>
                  <a:lnTo>
                    <a:pt x="12700" y="839470"/>
                  </a:lnTo>
                  <a:lnTo>
                    <a:pt x="12700" y="826770"/>
                  </a:lnTo>
                  <a:lnTo>
                    <a:pt x="1107186" y="826770"/>
                  </a:lnTo>
                  <a:cubicBezTo>
                    <a:pt x="1114171" y="826770"/>
                    <a:pt x="1119886" y="832485"/>
                    <a:pt x="1119886" y="839470"/>
                  </a:cubicBezTo>
                  <a:lnTo>
                    <a:pt x="1119886" y="1114806"/>
                  </a:lnTo>
                  <a:lnTo>
                    <a:pt x="1107186" y="1114806"/>
                  </a:lnTo>
                  <a:lnTo>
                    <a:pt x="1098296" y="1105789"/>
                  </a:lnTo>
                  <a:lnTo>
                    <a:pt x="1653032" y="555117"/>
                  </a:lnTo>
                  <a:lnTo>
                    <a:pt x="1661922" y="564134"/>
                  </a:lnTo>
                  <a:lnTo>
                    <a:pt x="1653032" y="573151"/>
                  </a:lnTo>
                  <a:lnTo>
                    <a:pt x="1098296" y="22606"/>
                  </a:lnTo>
                  <a:lnTo>
                    <a:pt x="1107186" y="13589"/>
                  </a:lnTo>
                  <a:lnTo>
                    <a:pt x="1119886" y="13589"/>
                  </a:lnTo>
                  <a:lnTo>
                    <a:pt x="1119886" y="288925"/>
                  </a:lnTo>
                  <a:cubicBezTo>
                    <a:pt x="1119886" y="295910"/>
                    <a:pt x="1114171" y="301625"/>
                    <a:pt x="1107186" y="301625"/>
                  </a:cubicBezTo>
                  <a:lnTo>
                    <a:pt x="12700" y="301625"/>
                  </a:lnTo>
                  <a:close/>
                </a:path>
              </a:pathLst>
            </a:custGeom>
            <a:solidFill>
              <a:srgbClr val="172C51"/>
            </a:solidFill>
          </p:spPr>
        </p:sp>
      </p:grpSp>
      <p:grpSp>
        <p:nvGrpSpPr>
          <p:cNvPr name="Group 6" id="6"/>
          <p:cNvGrpSpPr/>
          <p:nvPr/>
        </p:nvGrpSpPr>
        <p:grpSpPr>
          <a:xfrm rot="0">
            <a:off x="9134475" y="2853196"/>
            <a:ext cx="7285608" cy="5590170"/>
            <a:chOff x="0" y="0"/>
            <a:chExt cx="9714144" cy="7453560"/>
          </a:xfrm>
        </p:grpSpPr>
        <p:sp>
          <p:nvSpPr>
            <p:cNvPr name="Freeform 7" id="7"/>
            <p:cNvSpPr/>
            <p:nvPr/>
          </p:nvSpPr>
          <p:spPr>
            <a:xfrm flipH="false" flipV="false" rot="0">
              <a:off x="12864" y="12700"/>
              <a:ext cx="9688440" cy="7428103"/>
            </a:xfrm>
            <a:custGeom>
              <a:avLst/>
              <a:gdLst/>
              <a:ahLst/>
              <a:cxnLst/>
              <a:rect r="r" b="b" t="t" l="l"/>
              <a:pathLst>
                <a:path h="7428103" w="9688440">
                  <a:moveTo>
                    <a:pt x="0" y="1237996"/>
                  </a:moveTo>
                  <a:cubicBezTo>
                    <a:pt x="0" y="554355"/>
                    <a:pt x="561918" y="0"/>
                    <a:pt x="1255052" y="0"/>
                  </a:cubicBezTo>
                  <a:lnTo>
                    <a:pt x="8433389" y="0"/>
                  </a:lnTo>
                  <a:cubicBezTo>
                    <a:pt x="9126523" y="0"/>
                    <a:pt x="9688440" y="554355"/>
                    <a:pt x="9688440" y="1237996"/>
                  </a:cubicBezTo>
                  <a:lnTo>
                    <a:pt x="9688440" y="6190107"/>
                  </a:lnTo>
                  <a:cubicBezTo>
                    <a:pt x="9688440" y="6873875"/>
                    <a:pt x="9126523" y="7428103"/>
                    <a:pt x="8433389" y="7428103"/>
                  </a:cubicBezTo>
                  <a:lnTo>
                    <a:pt x="1255052" y="7428103"/>
                  </a:lnTo>
                  <a:cubicBezTo>
                    <a:pt x="561918" y="7428103"/>
                    <a:pt x="0" y="6873875"/>
                    <a:pt x="0" y="6190107"/>
                  </a:cubicBezTo>
                  <a:close/>
                </a:path>
              </a:pathLst>
            </a:custGeom>
            <a:solidFill>
              <a:srgbClr val="FFFFFF"/>
            </a:solidFill>
          </p:spPr>
        </p:sp>
        <p:sp>
          <p:nvSpPr>
            <p:cNvPr name="Freeform 8" id="8"/>
            <p:cNvSpPr/>
            <p:nvPr/>
          </p:nvSpPr>
          <p:spPr>
            <a:xfrm flipH="false" flipV="false" rot="0">
              <a:off x="0" y="0"/>
              <a:ext cx="9714168" cy="7453503"/>
            </a:xfrm>
            <a:custGeom>
              <a:avLst/>
              <a:gdLst/>
              <a:ahLst/>
              <a:cxnLst/>
              <a:rect r="r" b="b" t="t" l="l"/>
              <a:pathLst>
                <a:path h="7453503" w="9714168">
                  <a:moveTo>
                    <a:pt x="0" y="1250696"/>
                  </a:moveTo>
                  <a:cubicBezTo>
                    <a:pt x="0" y="559943"/>
                    <a:pt x="567706" y="0"/>
                    <a:pt x="1267916" y="0"/>
                  </a:cubicBezTo>
                  <a:lnTo>
                    <a:pt x="8446253" y="0"/>
                  </a:lnTo>
                  <a:lnTo>
                    <a:pt x="8446253" y="12700"/>
                  </a:lnTo>
                  <a:lnTo>
                    <a:pt x="8446253" y="0"/>
                  </a:lnTo>
                  <a:lnTo>
                    <a:pt x="8446253" y="12700"/>
                  </a:lnTo>
                  <a:lnTo>
                    <a:pt x="8446253" y="0"/>
                  </a:lnTo>
                  <a:cubicBezTo>
                    <a:pt x="9146463" y="0"/>
                    <a:pt x="9714168" y="559943"/>
                    <a:pt x="9714168" y="1250696"/>
                  </a:cubicBezTo>
                  <a:lnTo>
                    <a:pt x="9701304" y="1250696"/>
                  </a:lnTo>
                  <a:lnTo>
                    <a:pt x="9714168" y="1250696"/>
                  </a:lnTo>
                  <a:lnTo>
                    <a:pt x="9714168" y="6202807"/>
                  </a:lnTo>
                  <a:lnTo>
                    <a:pt x="9701304" y="6202807"/>
                  </a:lnTo>
                  <a:lnTo>
                    <a:pt x="9714168" y="6202807"/>
                  </a:lnTo>
                  <a:cubicBezTo>
                    <a:pt x="9714168" y="6893560"/>
                    <a:pt x="9146463" y="7453503"/>
                    <a:pt x="8446253" y="7453503"/>
                  </a:cubicBezTo>
                  <a:lnTo>
                    <a:pt x="8446253" y="7440803"/>
                  </a:lnTo>
                  <a:lnTo>
                    <a:pt x="8446253" y="7453503"/>
                  </a:lnTo>
                  <a:lnTo>
                    <a:pt x="1267916" y="7453503"/>
                  </a:lnTo>
                  <a:lnTo>
                    <a:pt x="1267916" y="7440803"/>
                  </a:lnTo>
                  <a:lnTo>
                    <a:pt x="1267916" y="7453503"/>
                  </a:lnTo>
                  <a:cubicBezTo>
                    <a:pt x="567706" y="7453503"/>
                    <a:pt x="0" y="6893560"/>
                    <a:pt x="0" y="6202807"/>
                  </a:cubicBezTo>
                  <a:lnTo>
                    <a:pt x="0" y="1250696"/>
                  </a:lnTo>
                  <a:lnTo>
                    <a:pt x="12864" y="1250696"/>
                  </a:lnTo>
                  <a:lnTo>
                    <a:pt x="0" y="1250696"/>
                  </a:lnTo>
                  <a:moveTo>
                    <a:pt x="25729" y="1250696"/>
                  </a:moveTo>
                  <a:lnTo>
                    <a:pt x="25729" y="6202807"/>
                  </a:lnTo>
                  <a:lnTo>
                    <a:pt x="12864" y="6202807"/>
                  </a:lnTo>
                  <a:lnTo>
                    <a:pt x="25729" y="6202807"/>
                  </a:lnTo>
                  <a:cubicBezTo>
                    <a:pt x="25729" y="6879590"/>
                    <a:pt x="581857" y="7428103"/>
                    <a:pt x="1267916" y="7428103"/>
                  </a:cubicBezTo>
                  <a:lnTo>
                    <a:pt x="8446253" y="7428103"/>
                  </a:lnTo>
                  <a:cubicBezTo>
                    <a:pt x="9132312" y="7428103"/>
                    <a:pt x="9688440" y="6879463"/>
                    <a:pt x="9688440" y="6202807"/>
                  </a:cubicBezTo>
                  <a:lnTo>
                    <a:pt x="9688440" y="1250696"/>
                  </a:lnTo>
                  <a:cubicBezTo>
                    <a:pt x="9688440" y="574040"/>
                    <a:pt x="9132312" y="25400"/>
                    <a:pt x="8446253" y="25400"/>
                  </a:cubicBezTo>
                  <a:lnTo>
                    <a:pt x="1267916" y="25400"/>
                  </a:lnTo>
                  <a:lnTo>
                    <a:pt x="1267916" y="12700"/>
                  </a:lnTo>
                  <a:lnTo>
                    <a:pt x="1267916" y="25400"/>
                  </a:lnTo>
                  <a:cubicBezTo>
                    <a:pt x="581857" y="25400"/>
                    <a:pt x="25729" y="574040"/>
                    <a:pt x="25729" y="1250696"/>
                  </a:cubicBezTo>
                  <a:close/>
                </a:path>
              </a:pathLst>
            </a:custGeom>
            <a:solidFill>
              <a:srgbClr val="4472C4"/>
            </a:solidFill>
          </p:spPr>
        </p:sp>
        <p:sp>
          <p:nvSpPr>
            <p:cNvPr name="TextBox 9" id="9"/>
            <p:cNvSpPr txBox="true"/>
            <p:nvPr/>
          </p:nvSpPr>
          <p:spPr>
            <a:xfrm>
              <a:off x="0" y="-57150"/>
              <a:ext cx="9714144" cy="7510710"/>
            </a:xfrm>
            <a:prstGeom prst="rect">
              <a:avLst/>
            </a:prstGeom>
          </p:spPr>
          <p:txBody>
            <a:bodyPr anchor="ctr" rtlCol="false" tIns="50800" lIns="50800" bIns="50800" rIns="50800"/>
            <a:lstStyle/>
            <a:p>
              <a:pPr algn="just" marL="488632" indent="-244316" lvl="1">
                <a:lnSpc>
                  <a:spcPts val="3240"/>
                </a:lnSpc>
                <a:buFont typeface="Arial"/>
                <a:buChar char="•"/>
              </a:pPr>
              <a:r>
                <a:rPr lang="en-US" b="true" sz="2700" u="sng">
                  <a:solidFill>
                    <a:srgbClr val="000000"/>
                  </a:solidFill>
                  <a:latin typeface="Arial Bold"/>
                  <a:ea typeface="Arial Bold"/>
                  <a:cs typeface="Arial Bold"/>
                  <a:sym typeface="Arial Bold"/>
                </a:rPr>
                <a:t>Pérdida en el ranking de competitividad</a:t>
              </a:r>
              <a:r>
                <a:rPr lang="en-US" b="true" sz="2700">
                  <a:solidFill>
                    <a:srgbClr val="000000"/>
                  </a:solidFill>
                  <a:latin typeface="Arial Bold"/>
                  <a:ea typeface="Arial Bold"/>
                  <a:cs typeface="Arial Bold"/>
                  <a:sym typeface="Arial Bold"/>
                </a:rPr>
                <a:t>: </a:t>
              </a:r>
              <a:r>
                <a:rPr lang="en-US" sz="2700">
                  <a:solidFill>
                    <a:srgbClr val="000000"/>
                  </a:solidFill>
                  <a:latin typeface="Arial"/>
                  <a:ea typeface="Arial"/>
                  <a:cs typeface="Arial"/>
                  <a:sym typeface="Arial"/>
                </a:rPr>
                <a:t>según los resultados de la Encuesta Anual elaborada por el Instituto Fraser de Canadá, el Perú ha reducido su capacidad de atraer inversiones. </a:t>
              </a:r>
              <a:r>
                <a:rPr lang="en-US" b="true" sz="2700">
                  <a:solidFill>
                    <a:srgbClr val="000000"/>
                  </a:solidFill>
                  <a:latin typeface="Arial Bold"/>
                  <a:ea typeface="Arial Bold"/>
                  <a:cs typeface="Arial Bold"/>
                  <a:sym typeface="Arial Bold"/>
                </a:rPr>
                <a:t>El año 2023, se ubica en el puesto 59 de un total de 86 países</a:t>
              </a:r>
              <a:r>
                <a:rPr lang="en-US" sz="2700">
                  <a:solidFill>
                    <a:srgbClr val="000000"/>
                  </a:solidFill>
                  <a:latin typeface="Arial"/>
                  <a:ea typeface="Arial"/>
                  <a:cs typeface="Arial"/>
                  <a:sym typeface="Arial"/>
                </a:rPr>
                <a:t>. </a:t>
              </a:r>
            </a:p>
          </p:txBody>
        </p:sp>
      </p:grpSp>
      <p:grpSp>
        <p:nvGrpSpPr>
          <p:cNvPr name="Group 10" id="10"/>
          <p:cNvGrpSpPr/>
          <p:nvPr/>
        </p:nvGrpSpPr>
        <p:grpSpPr>
          <a:xfrm rot="0">
            <a:off x="1626497" y="3849460"/>
            <a:ext cx="4765221" cy="2588078"/>
            <a:chOff x="0" y="0"/>
            <a:chExt cx="6353628" cy="3450770"/>
          </a:xfrm>
        </p:grpSpPr>
        <p:sp>
          <p:nvSpPr>
            <p:cNvPr name="Freeform 11" id="11"/>
            <p:cNvSpPr/>
            <p:nvPr/>
          </p:nvSpPr>
          <p:spPr>
            <a:xfrm flipH="false" flipV="false" rot="0">
              <a:off x="12700" y="12700"/>
              <a:ext cx="6328283" cy="3425317"/>
            </a:xfrm>
            <a:custGeom>
              <a:avLst/>
              <a:gdLst/>
              <a:ahLst/>
              <a:cxnLst/>
              <a:rect r="r" b="b" t="t" l="l"/>
              <a:pathLst>
                <a:path h="3425317" w="6328283">
                  <a:moveTo>
                    <a:pt x="0" y="570865"/>
                  </a:moveTo>
                  <a:cubicBezTo>
                    <a:pt x="0" y="255651"/>
                    <a:pt x="256413" y="0"/>
                    <a:pt x="572897" y="0"/>
                  </a:cubicBezTo>
                  <a:lnTo>
                    <a:pt x="5755386" y="0"/>
                  </a:lnTo>
                  <a:cubicBezTo>
                    <a:pt x="6071743" y="0"/>
                    <a:pt x="6328283" y="255651"/>
                    <a:pt x="6328283" y="570865"/>
                  </a:cubicBezTo>
                  <a:lnTo>
                    <a:pt x="6328283" y="2854452"/>
                  </a:lnTo>
                  <a:cubicBezTo>
                    <a:pt x="6328283" y="3169793"/>
                    <a:pt x="6071870" y="3425317"/>
                    <a:pt x="5755386" y="3425317"/>
                  </a:cubicBezTo>
                  <a:lnTo>
                    <a:pt x="572897" y="3425317"/>
                  </a:lnTo>
                  <a:cubicBezTo>
                    <a:pt x="256413" y="3425317"/>
                    <a:pt x="0" y="3169793"/>
                    <a:pt x="0" y="2854452"/>
                  </a:cubicBezTo>
                  <a:close/>
                </a:path>
              </a:pathLst>
            </a:custGeom>
            <a:solidFill>
              <a:srgbClr val="AFABAB"/>
            </a:solidFill>
          </p:spPr>
        </p:sp>
        <p:sp>
          <p:nvSpPr>
            <p:cNvPr name="Freeform 12" id="12"/>
            <p:cNvSpPr/>
            <p:nvPr/>
          </p:nvSpPr>
          <p:spPr>
            <a:xfrm flipH="false" flipV="false" rot="0">
              <a:off x="0" y="0"/>
              <a:ext cx="6353683" cy="3450717"/>
            </a:xfrm>
            <a:custGeom>
              <a:avLst/>
              <a:gdLst/>
              <a:ahLst/>
              <a:cxnLst/>
              <a:rect r="r" b="b" t="t" l="l"/>
              <a:pathLst>
                <a:path h="3450717" w="6353683">
                  <a:moveTo>
                    <a:pt x="0" y="583565"/>
                  </a:moveTo>
                  <a:cubicBezTo>
                    <a:pt x="0" y="261239"/>
                    <a:pt x="262255" y="0"/>
                    <a:pt x="585597" y="0"/>
                  </a:cubicBezTo>
                  <a:lnTo>
                    <a:pt x="5768086" y="0"/>
                  </a:lnTo>
                  <a:lnTo>
                    <a:pt x="5768086" y="12700"/>
                  </a:lnTo>
                  <a:lnTo>
                    <a:pt x="5768086" y="0"/>
                  </a:lnTo>
                  <a:cubicBezTo>
                    <a:pt x="6091428" y="0"/>
                    <a:pt x="6353683" y="261239"/>
                    <a:pt x="6353683" y="583565"/>
                  </a:cubicBezTo>
                  <a:lnTo>
                    <a:pt x="6340983" y="583565"/>
                  </a:lnTo>
                  <a:lnTo>
                    <a:pt x="6353683" y="583565"/>
                  </a:lnTo>
                  <a:lnTo>
                    <a:pt x="6353683" y="2867152"/>
                  </a:lnTo>
                  <a:lnTo>
                    <a:pt x="6340983" y="2867152"/>
                  </a:lnTo>
                  <a:lnTo>
                    <a:pt x="6353683" y="2867152"/>
                  </a:lnTo>
                  <a:cubicBezTo>
                    <a:pt x="6353683" y="3189478"/>
                    <a:pt x="6091428" y="3450717"/>
                    <a:pt x="5768086" y="3450717"/>
                  </a:cubicBezTo>
                  <a:lnTo>
                    <a:pt x="5768086" y="3438017"/>
                  </a:lnTo>
                  <a:lnTo>
                    <a:pt x="5768086" y="3450717"/>
                  </a:lnTo>
                  <a:lnTo>
                    <a:pt x="585597" y="3450717"/>
                  </a:lnTo>
                  <a:lnTo>
                    <a:pt x="585597" y="3438017"/>
                  </a:lnTo>
                  <a:lnTo>
                    <a:pt x="585597" y="3450717"/>
                  </a:lnTo>
                  <a:cubicBezTo>
                    <a:pt x="262255" y="3450717"/>
                    <a:pt x="0" y="3189478"/>
                    <a:pt x="0" y="2867152"/>
                  </a:cubicBezTo>
                  <a:lnTo>
                    <a:pt x="0" y="583565"/>
                  </a:lnTo>
                  <a:lnTo>
                    <a:pt x="12700" y="583565"/>
                  </a:lnTo>
                  <a:lnTo>
                    <a:pt x="0" y="583565"/>
                  </a:lnTo>
                  <a:moveTo>
                    <a:pt x="25400" y="583565"/>
                  </a:moveTo>
                  <a:lnTo>
                    <a:pt x="25400" y="2867152"/>
                  </a:lnTo>
                  <a:lnTo>
                    <a:pt x="12700" y="2867152"/>
                  </a:lnTo>
                  <a:lnTo>
                    <a:pt x="25400" y="2867152"/>
                  </a:lnTo>
                  <a:cubicBezTo>
                    <a:pt x="25400" y="3175381"/>
                    <a:pt x="276098" y="3425317"/>
                    <a:pt x="585597" y="3425317"/>
                  </a:cubicBezTo>
                  <a:lnTo>
                    <a:pt x="5768086" y="3425317"/>
                  </a:lnTo>
                  <a:cubicBezTo>
                    <a:pt x="6077458" y="3425317"/>
                    <a:pt x="6328283" y="3175381"/>
                    <a:pt x="6328283" y="2867152"/>
                  </a:cubicBezTo>
                  <a:lnTo>
                    <a:pt x="6328283" y="583565"/>
                  </a:lnTo>
                  <a:cubicBezTo>
                    <a:pt x="6328283" y="275336"/>
                    <a:pt x="6077458" y="25400"/>
                    <a:pt x="5768086" y="25400"/>
                  </a:cubicBezTo>
                  <a:lnTo>
                    <a:pt x="585597" y="25400"/>
                  </a:lnTo>
                  <a:lnTo>
                    <a:pt x="585597" y="12700"/>
                  </a:lnTo>
                  <a:lnTo>
                    <a:pt x="585597" y="25400"/>
                  </a:lnTo>
                  <a:cubicBezTo>
                    <a:pt x="276098" y="25400"/>
                    <a:pt x="25400" y="275336"/>
                    <a:pt x="25400" y="583565"/>
                  </a:cubicBezTo>
                  <a:close/>
                </a:path>
              </a:pathLst>
            </a:custGeom>
            <a:solidFill>
              <a:srgbClr val="172C51"/>
            </a:solidFill>
          </p:spPr>
        </p:sp>
        <p:sp>
          <p:nvSpPr>
            <p:cNvPr name="TextBox 13" id="13"/>
            <p:cNvSpPr txBox="true"/>
            <p:nvPr/>
          </p:nvSpPr>
          <p:spPr>
            <a:xfrm>
              <a:off x="0" y="-19050"/>
              <a:ext cx="6353628" cy="3469820"/>
            </a:xfrm>
            <a:prstGeom prst="rect">
              <a:avLst/>
            </a:prstGeom>
          </p:spPr>
          <p:txBody>
            <a:bodyPr anchor="ctr" rtlCol="false" tIns="50800" lIns="50800" bIns="50800" rIns="50800"/>
            <a:lstStyle/>
            <a:p>
              <a:pPr algn="ctr">
                <a:lnSpc>
                  <a:spcPts val="3600"/>
                </a:lnSpc>
              </a:pPr>
              <a:r>
                <a:rPr lang="en-US" sz="3000">
                  <a:solidFill>
                    <a:srgbClr val="FFFFFF"/>
                  </a:solidFill>
                  <a:latin typeface="Arimo"/>
                  <a:ea typeface="Arimo"/>
                  <a:cs typeface="Arimo"/>
                  <a:sym typeface="Arimo"/>
                </a:rPr>
                <a:t>COMPETITIVIDAD</a:t>
              </a:r>
            </a:p>
          </p:txBody>
        </p:sp>
      </p:grpSp>
      <p:grpSp>
        <p:nvGrpSpPr>
          <p:cNvPr name="Group 14" id="14"/>
          <p:cNvGrpSpPr/>
          <p:nvPr/>
        </p:nvGrpSpPr>
        <p:grpSpPr>
          <a:xfrm rot="0">
            <a:off x="9134475" y="2853196"/>
            <a:ext cx="7285608" cy="5590170"/>
            <a:chOff x="0" y="0"/>
            <a:chExt cx="1918843" cy="1472308"/>
          </a:xfrm>
        </p:grpSpPr>
        <p:sp>
          <p:nvSpPr>
            <p:cNvPr name="Freeform 15" id="15"/>
            <p:cNvSpPr/>
            <p:nvPr/>
          </p:nvSpPr>
          <p:spPr>
            <a:xfrm flipH="false" flipV="false" rot="0">
              <a:off x="0" y="0"/>
              <a:ext cx="1918843" cy="1472308"/>
            </a:xfrm>
            <a:custGeom>
              <a:avLst/>
              <a:gdLst/>
              <a:ahLst/>
              <a:cxnLst/>
              <a:rect r="r" b="b" t="t" l="l"/>
              <a:pathLst>
                <a:path h="1472308" w="1918843">
                  <a:moveTo>
                    <a:pt x="54194" y="0"/>
                  </a:moveTo>
                  <a:lnTo>
                    <a:pt x="1864649" y="0"/>
                  </a:lnTo>
                  <a:cubicBezTo>
                    <a:pt x="1879022" y="0"/>
                    <a:pt x="1892807" y="5710"/>
                    <a:pt x="1902970" y="15873"/>
                  </a:cubicBezTo>
                  <a:cubicBezTo>
                    <a:pt x="1913134" y="26037"/>
                    <a:pt x="1918843" y="39821"/>
                    <a:pt x="1918843" y="54194"/>
                  </a:cubicBezTo>
                  <a:lnTo>
                    <a:pt x="1918843" y="1418114"/>
                  </a:lnTo>
                  <a:cubicBezTo>
                    <a:pt x="1918843" y="1448045"/>
                    <a:pt x="1894580" y="1472308"/>
                    <a:pt x="1864649" y="1472308"/>
                  </a:cubicBezTo>
                  <a:lnTo>
                    <a:pt x="54194" y="1472308"/>
                  </a:lnTo>
                  <a:cubicBezTo>
                    <a:pt x="39821" y="1472308"/>
                    <a:pt x="26037" y="1466598"/>
                    <a:pt x="15873" y="1456435"/>
                  </a:cubicBezTo>
                  <a:cubicBezTo>
                    <a:pt x="5710" y="1446272"/>
                    <a:pt x="0" y="1432487"/>
                    <a:pt x="0" y="1418114"/>
                  </a:cubicBezTo>
                  <a:lnTo>
                    <a:pt x="0" y="54194"/>
                  </a:lnTo>
                  <a:cubicBezTo>
                    <a:pt x="0" y="39821"/>
                    <a:pt x="5710" y="26037"/>
                    <a:pt x="15873" y="15873"/>
                  </a:cubicBezTo>
                  <a:cubicBezTo>
                    <a:pt x="26037" y="5710"/>
                    <a:pt x="39821" y="0"/>
                    <a:pt x="54194" y="0"/>
                  </a:cubicBezTo>
                  <a:close/>
                </a:path>
              </a:pathLst>
            </a:custGeom>
            <a:solidFill>
              <a:srgbClr val="FFFFFF"/>
            </a:solidFill>
          </p:spPr>
        </p:sp>
        <p:sp>
          <p:nvSpPr>
            <p:cNvPr name="TextBox 16" id="16"/>
            <p:cNvSpPr txBox="true"/>
            <p:nvPr/>
          </p:nvSpPr>
          <p:spPr>
            <a:xfrm>
              <a:off x="0" y="-9525"/>
              <a:ext cx="1918843" cy="1481833"/>
            </a:xfrm>
            <a:prstGeom prst="rect">
              <a:avLst/>
            </a:prstGeom>
          </p:spPr>
          <p:txBody>
            <a:bodyPr anchor="ctr" rtlCol="false" tIns="50800" lIns="50800" bIns="50800" rIns="50800"/>
            <a:lstStyle/>
            <a:p>
              <a:pPr algn="ctr">
                <a:lnSpc>
                  <a:spcPts val="2520"/>
                </a:lnSpc>
              </a:pPr>
            </a:p>
          </p:txBody>
        </p:sp>
      </p:grpSp>
      <p:sp>
        <p:nvSpPr>
          <p:cNvPr name="TextBox 17" id="17"/>
          <p:cNvSpPr txBox="true"/>
          <p:nvPr/>
        </p:nvSpPr>
        <p:spPr>
          <a:xfrm rot="0">
            <a:off x="1727462" y="1182798"/>
            <a:ext cx="15590520" cy="884346"/>
          </a:xfrm>
          <a:prstGeom prst="rect">
            <a:avLst/>
          </a:prstGeom>
        </p:spPr>
        <p:txBody>
          <a:bodyPr anchor="t" rtlCol="false" tIns="0" lIns="0" bIns="0" rIns="0">
            <a:spAutoFit/>
          </a:bodyPr>
          <a:lstStyle/>
          <a:p>
            <a:pPr algn="l">
              <a:lnSpc>
                <a:spcPts val="4536"/>
              </a:lnSpc>
            </a:pPr>
            <a:r>
              <a:rPr lang="en-US" sz="4200">
                <a:solidFill>
                  <a:srgbClr val="002060"/>
                </a:solidFill>
                <a:latin typeface="Arimo"/>
                <a:ea typeface="Arimo"/>
                <a:cs typeface="Arimo"/>
                <a:sym typeface="Arimo"/>
              </a:rPr>
              <a:t>EL CONTEXTO ACTUAL DE LAS ACTIVIDADES MINERAS </a:t>
            </a:r>
          </a:p>
        </p:txBody>
      </p:sp>
      <p:sp>
        <p:nvSpPr>
          <p:cNvPr name="TextBox 18" id="18"/>
          <p:cNvSpPr txBox="true"/>
          <p:nvPr/>
        </p:nvSpPr>
        <p:spPr>
          <a:xfrm rot="0">
            <a:off x="9862307" y="3811360"/>
            <a:ext cx="5829945" cy="380492"/>
          </a:xfrm>
          <a:prstGeom prst="rect">
            <a:avLst/>
          </a:prstGeom>
        </p:spPr>
        <p:txBody>
          <a:bodyPr anchor="t" rtlCol="false" tIns="0" lIns="0" bIns="0" rIns="0">
            <a:spAutoFit/>
          </a:bodyPr>
          <a:lstStyle/>
          <a:p>
            <a:pPr algn="ctr">
              <a:lnSpc>
                <a:spcPts val="3178"/>
              </a:lnSpc>
            </a:pPr>
            <a:r>
              <a:rPr lang="en-US" b="true" sz="2270" u="sng">
                <a:solidFill>
                  <a:srgbClr val="000000"/>
                </a:solidFill>
                <a:latin typeface="Open Sans Bold"/>
                <a:ea typeface="Open Sans Bold"/>
                <a:cs typeface="Open Sans Bold"/>
                <a:sym typeface="Open Sans Bold"/>
              </a:rPr>
              <a:t>Pérdida en el ranking de competitividad:</a:t>
            </a:r>
          </a:p>
        </p:txBody>
      </p:sp>
      <p:sp>
        <p:nvSpPr>
          <p:cNvPr name="TextBox 19" id="19"/>
          <p:cNvSpPr txBox="true"/>
          <p:nvPr/>
        </p:nvSpPr>
        <p:spPr>
          <a:xfrm rot="0">
            <a:off x="9862307" y="6399438"/>
            <a:ext cx="6182811" cy="780542"/>
          </a:xfrm>
          <a:prstGeom prst="rect">
            <a:avLst/>
          </a:prstGeom>
        </p:spPr>
        <p:txBody>
          <a:bodyPr anchor="t" rtlCol="false" tIns="0" lIns="0" bIns="0" rIns="0">
            <a:spAutoFit/>
          </a:bodyPr>
          <a:lstStyle/>
          <a:p>
            <a:pPr algn="just">
              <a:lnSpc>
                <a:spcPts val="3178"/>
              </a:lnSpc>
            </a:pPr>
            <a:r>
              <a:rPr lang="en-US" sz="2270" b="true">
                <a:solidFill>
                  <a:srgbClr val="000000"/>
                </a:solidFill>
                <a:latin typeface="Open Sans Bold"/>
                <a:ea typeface="Open Sans Bold"/>
                <a:cs typeface="Open Sans Bold"/>
                <a:sym typeface="Open Sans Bold"/>
              </a:rPr>
              <a:t>El año 2023, se ubica en el puesto 59 de un </a:t>
            </a:r>
          </a:p>
          <a:p>
            <a:pPr algn="just">
              <a:lnSpc>
                <a:spcPts val="3178"/>
              </a:lnSpc>
            </a:pPr>
            <a:r>
              <a:rPr lang="en-US" sz="2270" b="true">
                <a:solidFill>
                  <a:srgbClr val="000000"/>
                </a:solidFill>
                <a:latin typeface="Open Sans Bold"/>
                <a:ea typeface="Open Sans Bold"/>
                <a:cs typeface="Open Sans Bold"/>
                <a:sym typeface="Open Sans Bold"/>
              </a:rPr>
              <a:t>total de 86 países. </a:t>
            </a:r>
          </a:p>
        </p:txBody>
      </p:sp>
      <p:sp>
        <p:nvSpPr>
          <p:cNvPr name="TextBox 20" id="20"/>
          <p:cNvSpPr txBox="true"/>
          <p:nvPr/>
        </p:nvSpPr>
        <p:spPr>
          <a:xfrm rot="0">
            <a:off x="9862307" y="4534154"/>
            <a:ext cx="5829945" cy="1580642"/>
          </a:xfrm>
          <a:prstGeom prst="rect">
            <a:avLst/>
          </a:prstGeom>
        </p:spPr>
        <p:txBody>
          <a:bodyPr anchor="t" rtlCol="false" tIns="0" lIns="0" bIns="0" rIns="0">
            <a:spAutoFit/>
          </a:bodyPr>
          <a:lstStyle/>
          <a:p>
            <a:pPr algn="just">
              <a:lnSpc>
                <a:spcPts val="3178"/>
              </a:lnSpc>
            </a:pPr>
            <a:r>
              <a:rPr lang="en-US" sz="2270">
                <a:solidFill>
                  <a:srgbClr val="000000"/>
                </a:solidFill>
                <a:latin typeface="Open Sans"/>
                <a:ea typeface="Open Sans"/>
                <a:cs typeface="Open Sans"/>
                <a:sym typeface="Open Sans"/>
              </a:rPr>
              <a:t>Según los resultados de la Encuesta Anual elaborada por el Instituto Fraser de Canadá, el Perú ha reducido su capacidad de atraer inversiones.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61740"/>
            <a:ext cx="18724258" cy="13087542"/>
          </a:xfrm>
          <a:custGeom>
            <a:avLst/>
            <a:gdLst/>
            <a:ahLst/>
            <a:cxnLst/>
            <a:rect r="r" b="b" t="t" l="l"/>
            <a:pathLst>
              <a:path h="13087542" w="18724258">
                <a:moveTo>
                  <a:pt x="0" y="0"/>
                </a:moveTo>
                <a:lnTo>
                  <a:pt x="18724258" y="0"/>
                </a:lnTo>
                <a:lnTo>
                  <a:pt x="18724258" y="13087542"/>
                </a:lnTo>
                <a:lnTo>
                  <a:pt x="0" y="13087542"/>
                </a:lnTo>
                <a:lnTo>
                  <a:pt x="0" y="0"/>
                </a:lnTo>
                <a:close/>
              </a:path>
            </a:pathLst>
          </a:custGeom>
          <a:blipFill>
            <a:blip r:embed="rId2"/>
            <a:stretch>
              <a:fillRect l="-12129" t="0" r="-12129" b="0"/>
            </a:stretch>
          </a:blipFill>
        </p:spPr>
      </p:sp>
      <p:sp>
        <p:nvSpPr>
          <p:cNvPr name="Freeform 3" id="3"/>
          <p:cNvSpPr/>
          <p:nvPr/>
        </p:nvSpPr>
        <p:spPr>
          <a:xfrm flipH="false" flipV="false" rot="0">
            <a:off x="1050969" y="492742"/>
            <a:ext cx="5626920" cy="8189369"/>
          </a:xfrm>
          <a:custGeom>
            <a:avLst/>
            <a:gdLst/>
            <a:ahLst/>
            <a:cxnLst/>
            <a:rect r="r" b="b" t="t" l="l"/>
            <a:pathLst>
              <a:path h="8189369" w="5626920">
                <a:moveTo>
                  <a:pt x="0" y="0"/>
                </a:moveTo>
                <a:lnTo>
                  <a:pt x="5626920" y="0"/>
                </a:lnTo>
                <a:lnTo>
                  <a:pt x="5626920" y="8189369"/>
                </a:lnTo>
                <a:lnTo>
                  <a:pt x="0" y="8189369"/>
                </a:lnTo>
                <a:lnTo>
                  <a:pt x="0" y="0"/>
                </a:lnTo>
                <a:close/>
              </a:path>
            </a:pathLst>
          </a:custGeom>
          <a:blipFill>
            <a:blip r:embed="rId3"/>
            <a:stretch>
              <a:fillRect l="-5558" t="0" r="-5558" b="0"/>
            </a:stretch>
          </a:blipFill>
        </p:spPr>
      </p:sp>
      <p:sp>
        <p:nvSpPr>
          <p:cNvPr name="TextBox 4" id="4"/>
          <p:cNvSpPr txBox="true"/>
          <p:nvPr/>
        </p:nvSpPr>
        <p:spPr>
          <a:xfrm rot="0">
            <a:off x="7370524" y="576562"/>
            <a:ext cx="9693920" cy="1701814"/>
          </a:xfrm>
          <a:prstGeom prst="rect">
            <a:avLst/>
          </a:prstGeom>
        </p:spPr>
        <p:txBody>
          <a:bodyPr anchor="t" rtlCol="false" tIns="0" lIns="0" bIns="0" rIns="0">
            <a:spAutoFit/>
          </a:bodyPr>
          <a:lstStyle/>
          <a:p>
            <a:pPr algn="just">
              <a:lnSpc>
                <a:spcPts val="5184"/>
              </a:lnSpc>
            </a:pPr>
            <a:r>
              <a:rPr lang="en-US" sz="4800" b="true">
                <a:solidFill>
                  <a:srgbClr val="000000"/>
                </a:solidFill>
                <a:latin typeface="Arimo Bold"/>
                <a:ea typeface="Arimo Bold"/>
                <a:cs typeface="Arimo Bold"/>
                <a:sym typeface="Arimo Bold"/>
              </a:rPr>
              <a:t>RETOS PARA LA PRODUCCIÓN MINERA: EL CAMBIO CLIMÁTICO</a:t>
            </a:r>
          </a:p>
        </p:txBody>
      </p:sp>
      <p:sp>
        <p:nvSpPr>
          <p:cNvPr name="TextBox 5" id="5"/>
          <p:cNvSpPr txBox="true"/>
          <p:nvPr/>
        </p:nvSpPr>
        <p:spPr>
          <a:xfrm rot="0">
            <a:off x="7370524" y="2774633"/>
            <a:ext cx="9198618" cy="6058227"/>
          </a:xfrm>
          <a:prstGeom prst="rect">
            <a:avLst/>
          </a:prstGeom>
        </p:spPr>
        <p:txBody>
          <a:bodyPr anchor="t" rtlCol="false" tIns="0" lIns="0" bIns="0" rIns="0">
            <a:spAutoFit/>
          </a:bodyPr>
          <a:lstStyle/>
          <a:p>
            <a:pPr algn="just">
              <a:lnSpc>
                <a:spcPts val="3600"/>
              </a:lnSpc>
            </a:pPr>
            <a:r>
              <a:rPr lang="en-US" sz="3000" spc="28">
                <a:solidFill>
                  <a:srgbClr val="232323"/>
                </a:solidFill>
                <a:latin typeface="TT Rounds Condensed"/>
                <a:ea typeface="TT Rounds Condensed"/>
                <a:cs typeface="TT Rounds Condensed"/>
                <a:sym typeface="TT Rounds Condensed"/>
              </a:rPr>
              <a:t>El </a:t>
            </a:r>
            <a:r>
              <a:rPr lang="en-US" b="true" sz="3000" spc="28">
                <a:solidFill>
                  <a:srgbClr val="232323"/>
                </a:solidFill>
                <a:latin typeface="TT Rounds Condensed Bold"/>
                <a:ea typeface="TT Rounds Condensed Bold"/>
                <a:cs typeface="TT Rounds Condensed Bold"/>
                <a:sym typeface="TT Rounds Condensed Bold"/>
              </a:rPr>
              <a:t>Foro Económico Mundial </a:t>
            </a:r>
            <a:r>
              <a:rPr lang="en-US" sz="3000" spc="28">
                <a:solidFill>
                  <a:srgbClr val="232323"/>
                </a:solidFill>
                <a:latin typeface="TT Rounds Condensed"/>
                <a:ea typeface="TT Rounds Condensed"/>
                <a:cs typeface="TT Rounds Condensed"/>
                <a:sym typeface="TT Rounds Condensed"/>
              </a:rPr>
              <a:t>advierte que la </a:t>
            </a:r>
            <a:r>
              <a:rPr lang="en-US" b="true" sz="3000" spc="28">
                <a:solidFill>
                  <a:srgbClr val="232323"/>
                </a:solidFill>
                <a:latin typeface="TT Rounds Condensed Bold"/>
                <a:ea typeface="TT Rounds Condensed Bold"/>
                <a:cs typeface="TT Rounds Condensed Bold"/>
                <a:sym typeface="TT Rounds Condensed Bold"/>
              </a:rPr>
              <a:t>crisis hídrica es uno de los tres principales riesgos que enfrenta el planeta</a:t>
            </a:r>
            <a:r>
              <a:rPr lang="en-US" sz="3000" spc="28">
                <a:solidFill>
                  <a:srgbClr val="232323"/>
                </a:solidFill>
                <a:latin typeface="TT Rounds Condensed"/>
                <a:ea typeface="TT Rounds Condensed"/>
                <a:cs typeface="TT Rounds Condensed"/>
                <a:sym typeface="TT Rounds Condensed"/>
              </a:rPr>
              <a:t>. La presión demográfica, el ritmo de desarrollo económico, la urbanización y la contaminación, están ejerciendo una presión enorme sobre la principal fuente de vida de nuestro mundo. </a:t>
            </a:r>
          </a:p>
          <a:p>
            <a:pPr algn="just">
              <a:lnSpc>
                <a:spcPts val="3600"/>
              </a:lnSpc>
            </a:pPr>
            <a:r>
              <a:rPr lang="en-US" sz="3000" spc="28">
                <a:solidFill>
                  <a:srgbClr val="232323"/>
                </a:solidFill>
                <a:latin typeface="TT Rounds Condensed"/>
                <a:ea typeface="TT Rounds Condensed"/>
                <a:cs typeface="TT Rounds Condensed"/>
                <a:sym typeface="TT Rounds Condensed"/>
              </a:rPr>
              <a:t>En nuestro país, </a:t>
            </a:r>
            <a:r>
              <a:rPr lang="en-US" b="true" sz="3000" spc="28">
                <a:solidFill>
                  <a:srgbClr val="232323"/>
                </a:solidFill>
                <a:latin typeface="TT Rounds Condensed Bold"/>
                <a:ea typeface="TT Rounds Condensed Bold"/>
                <a:cs typeface="TT Rounds Condensed Bold"/>
                <a:sym typeface="TT Rounds Condensed Bold"/>
              </a:rPr>
              <a:t>la amenaza del cambio climático ha puesto en entredicho la resiliencia de la industria minera: </a:t>
            </a:r>
            <a:r>
              <a:rPr lang="en-US" sz="3000" spc="28">
                <a:solidFill>
                  <a:srgbClr val="232323"/>
                </a:solidFill>
                <a:latin typeface="TT Rounds Condensed"/>
                <a:ea typeface="TT Rounds Condensed"/>
                <a:cs typeface="TT Rounds Condensed"/>
                <a:sym typeface="TT Rounds Condensed"/>
              </a:rPr>
              <a:t>Existe una mayor vulnerabilidad frente a las sequías, desastres naturales y conflictos socioambientales. </a:t>
            </a:r>
          </a:p>
          <a:p>
            <a:pPr algn="just">
              <a:lnSpc>
                <a:spcPts val="3600"/>
              </a:lnSpc>
            </a:pPr>
            <a:r>
              <a:rPr lang="en-US" sz="3000" spc="28">
                <a:solidFill>
                  <a:srgbClr val="232323"/>
                </a:solidFill>
                <a:latin typeface="TT Rounds Condensed"/>
                <a:ea typeface="TT Rounds Condensed"/>
                <a:cs typeface="TT Rounds Condensed"/>
                <a:sym typeface="TT Rounds Condensed"/>
              </a:rPr>
              <a:t>Además, la producción y reservas de nuestros minerales están </a:t>
            </a:r>
            <a:r>
              <a:rPr lang="en-US" b="true" sz="3000" spc="28">
                <a:solidFill>
                  <a:srgbClr val="232323"/>
                </a:solidFill>
                <a:latin typeface="TT Rounds Condensed Bold"/>
                <a:ea typeface="TT Rounds Condensed Bold"/>
                <a:cs typeface="TT Rounds Condensed Bold"/>
                <a:sym typeface="TT Rounds Condensed Bold"/>
              </a:rPr>
              <a:t>altamente concentradas en zonas de riesgo climático y estrés hídrico. </a:t>
            </a:r>
          </a:p>
        </p:txBody>
      </p:sp>
      <p:sp>
        <p:nvSpPr>
          <p:cNvPr name="TextBox 6" id="6"/>
          <p:cNvSpPr txBox="true"/>
          <p:nvPr/>
        </p:nvSpPr>
        <p:spPr>
          <a:xfrm rot="0">
            <a:off x="1223554" y="8892035"/>
            <a:ext cx="5362894" cy="1349245"/>
          </a:xfrm>
          <a:prstGeom prst="rect">
            <a:avLst/>
          </a:prstGeom>
        </p:spPr>
        <p:txBody>
          <a:bodyPr anchor="t" rtlCol="false" tIns="0" lIns="0" bIns="0" rIns="0">
            <a:spAutoFit/>
          </a:bodyPr>
          <a:lstStyle/>
          <a:p>
            <a:pPr algn="l">
              <a:lnSpc>
                <a:spcPts val="2520"/>
              </a:lnSpc>
            </a:pPr>
            <a:r>
              <a:rPr lang="en-US" sz="2100" spc="19">
                <a:solidFill>
                  <a:srgbClr val="000000"/>
                </a:solidFill>
                <a:latin typeface="TT Rounds Condensed"/>
                <a:ea typeface="TT Rounds Condensed"/>
                <a:cs typeface="TT Rounds Condensed"/>
                <a:sym typeface="TT Rounds Condensed"/>
              </a:rPr>
              <a:t>Fuente: SENAMHI.</a:t>
            </a:r>
          </a:p>
          <a:p>
            <a:pPr algn="l">
              <a:lnSpc>
                <a:spcPts val="2520"/>
              </a:lnSpc>
            </a:pPr>
            <a:r>
              <a:rPr lang="en-US" sz="2100" spc="19" u="sng">
                <a:solidFill>
                  <a:srgbClr val="0563C1"/>
                </a:solidFill>
                <a:latin typeface="TT Rounds Condensed"/>
                <a:ea typeface="TT Rounds Condensed"/>
                <a:cs typeface="TT Rounds Condensed"/>
                <a:sym typeface="TT Rounds Condensed"/>
                <a:hlinkClick r:id="rId4" tooltip="https://www.senamhi.gob.pe/usr/dcl/escenarios/M-DEF_2024.jpg"/>
              </a:rPr>
              <a:t>https://www.senamhi.gob.pe/usr/dcl/escenarios/M-DEF_2024.jpg</a:t>
            </a:r>
          </a:p>
          <a:p>
            <a:pPr algn="l">
              <a:lnSpc>
                <a:spcPts val="25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27442"/>
            <a:ext cx="18870120" cy="12907847"/>
          </a:xfrm>
          <a:custGeom>
            <a:avLst/>
            <a:gdLst/>
            <a:ahLst/>
            <a:cxnLst/>
            <a:rect r="r" b="b" t="t" l="l"/>
            <a:pathLst>
              <a:path h="12907847" w="18870120">
                <a:moveTo>
                  <a:pt x="0" y="0"/>
                </a:moveTo>
                <a:lnTo>
                  <a:pt x="18870120" y="0"/>
                </a:lnTo>
                <a:lnTo>
                  <a:pt x="18870120" y="12907847"/>
                </a:lnTo>
                <a:lnTo>
                  <a:pt x="0" y="12907847"/>
                </a:lnTo>
                <a:lnTo>
                  <a:pt x="0" y="0"/>
                </a:lnTo>
                <a:close/>
              </a:path>
            </a:pathLst>
          </a:custGeom>
          <a:blipFill>
            <a:blip r:embed="rId2"/>
            <a:stretch>
              <a:fillRect l="-10803" t="0" r="-10803" b="0"/>
            </a:stretch>
          </a:blipFill>
        </p:spPr>
      </p:sp>
      <p:sp>
        <p:nvSpPr>
          <p:cNvPr name="Freeform 3" id="3" descr="Imágenes de Cambio Climatico - Descarga gratuita en Freepik"/>
          <p:cNvSpPr/>
          <p:nvPr/>
        </p:nvSpPr>
        <p:spPr>
          <a:xfrm flipH="false" flipV="false" rot="0">
            <a:off x="650590" y="2732991"/>
            <a:ext cx="3167064" cy="2073831"/>
          </a:xfrm>
          <a:custGeom>
            <a:avLst/>
            <a:gdLst/>
            <a:ahLst/>
            <a:cxnLst/>
            <a:rect r="r" b="b" t="t" l="l"/>
            <a:pathLst>
              <a:path h="2073831" w="3167064">
                <a:moveTo>
                  <a:pt x="0" y="0"/>
                </a:moveTo>
                <a:lnTo>
                  <a:pt x="3167064" y="0"/>
                </a:lnTo>
                <a:lnTo>
                  <a:pt x="3167064" y="2073831"/>
                </a:lnTo>
                <a:lnTo>
                  <a:pt x="0" y="2073831"/>
                </a:lnTo>
                <a:lnTo>
                  <a:pt x="0" y="0"/>
                </a:lnTo>
                <a:close/>
              </a:path>
            </a:pathLst>
          </a:custGeom>
          <a:blipFill>
            <a:blip r:embed="rId3"/>
            <a:stretch>
              <a:fillRect l="0" t="0" r="-11494" b="0"/>
            </a:stretch>
          </a:blipFill>
        </p:spPr>
      </p:sp>
      <p:grpSp>
        <p:nvGrpSpPr>
          <p:cNvPr name="Group 4" id="4"/>
          <p:cNvGrpSpPr/>
          <p:nvPr/>
        </p:nvGrpSpPr>
        <p:grpSpPr>
          <a:xfrm rot="0">
            <a:off x="9761978" y="1497118"/>
            <a:ext cx="106812" cy="8520118"/>
            <a:chOff x="0" y="0"/>
            <a:chExt cx="142416" cy="11360158"/>
          </a:xfrm>
        </p:grpSpPr>
        <p:sp>
          <p:nvSpPr>
            <p:cNvPr name="Freeform 5" id="5"/>
            <p:cNvSpPr/>
            <p:nvPr/>
          </p:nvSpPr>
          <p:spPr>
            <a:xfrm flipH="false" flipV="false" rot="0">
              <a:off x="12700" y="12700"/>
              <a:ext cx="116967" cy="11334750"/>
            </a:xfrm>
            <a:custGeom>
              <a:avLst/>
              <a:gdLst/>
              <a:ahLst/>
              <a:cxnLst/>
              <a:rect r="r" b="b" t="t" l="l"/>
              <a:pathLst>
                <a:path h="11334750" w="116967">
                  <a:moveTo>
                    <a:pt x="0" y="0"/>
                  </a:moveTo>
                  <a:lnTo>
                    <a:pt x="116967" y="0"/>
                  </a:lnTo>
                  <a:lnTo>
                    <a:pt x="116967" y="11334750"/>
                  </a:lnTo>
                  <a:lnTo>
                    <a:pt x="0" y="11334750"/>
                  </a:lnTo>
                  <a:close/>
                </a:path>
              </a:pathLst>
            </a:custGeom>
            <a:solidFill>
              <a:srgbClr val="4472C4"/>
            </a:solidFill>
          </p:spPr>
        </p:sp>
        <p:sp>
          <p:nvSpPr>
            <p:cNvPr name="Freeform 6" id="6"/>
            <p:cNvSpPr/>
            <p:nvPr/>
          </p:nvSpPr>
          <p:spPr>
            <a:xfrm flipH="false" flipV="false" rot="0">
              <a:off x="0" y="0"/>
              <a:ext cx="142367" cy="11360150"/>
            </a:xfrm>
            <a:custGeom>
              <a:avLst/>
              <a:gdLst/>
              <a:ahLst/>
              <a:cxnLst/>
              <a:rect r="r" b="b" t="t" l="l"/>
              <a:pathLst>
                <a:path h="11360150" w="142367">
                  <a:moveTo>
                    <a:pt x="12700" y="0"/>
                  </a:moveTo>
                  <a:lnTo>
                    <a:pt x="129667" y="0"/>
                  </a:lnTo>
                  <a:cubicBezTo>
                    <a:pt x="136652" y="0"/>
                    <a:pt x="142367" y="5715"/>
                    <a:pt x="142367" y="12700"/>
                  </a:cubicBezTo>
                  <a:lnTo>
                    <a:pt x="142367" y="11347450"/>
                  </a:lnTo>
                  <a:cubicBezTo>
                    <a:pt x="142367" y="11354435"/>
                    <a:pt x="136652" y="11360150"/>
                    <a:pt x="129667" y="11360150"/>
                  </a:cubicBezTo>
                  <a:lnTo>
                    <a:pt x="12700" y="11360150"/>
                  </a:lnTo>
                  <a:cubicBezTo>
                    <a:pt x="5715" y="11360150"/>
                    <a:pt x="0" y="11354435"/>
                    <a:pt x="0" y="11347450"/>
                  </a:cubicBezTo>
                  <a:lnTo>
                    <a:pt x="0" y="12700"/>
                  </a:lnTo>
                  <a:cubicBezTo>
                    <a:pt x="0" y="5715"/>
                    <a:pt x="5715" y="0"/>
                    <a:pt x="12700" y="0"/>
                  </a:cubicBezTo>
                  <a:moveTo>
                    <a:pt x="12700" y="25400"/>
                  </a:moveTo>
                  <a:lnTo>
                    <a:pt x="12700" y="12700"/>
                  </a:lnTo>
                  <a:lnTo>
                    <a:pt x="25400" y="12700"/>
                  </a:lnTo>
                  <a:lnTo>
                    <a:pt x="25400" y="11347450"/>
                  </a:lnTo>
                  <a:lnTo>
                    <a:pt x="12700" y="11347450"/>
                  </a:lnTo>
                  <a:lnTo>
                    <a:pt x="12700" y="11334750"/>
                  </a:lnTo>
                  <a:lnTo>
                    <a:pt x="129667" y="11334750"/>
                  </a:lnTo>
                  <a:lnTo>
                    <a:pt x="129667" y="11347450"/>
                  </a:lnTo>
                  <a:lnTo>
                    <a:pt x="116967" y="11347450"/>
                  </a:lnTo>
                  <a:lnTo>
                    <a:pt x="116967" y="12700"/>
                  </a:lnTo>
                  <a:lnTo>
                    <a:pt x="129667" y="12700"/>
                  </a:lnTo>
                  <a:lnTo>
                    <a:pt x="129667" y="25400"/>
                  </a:lnTo>
                  <a:lnTo>
                    <a:pt x="12700" y="25400"/>
                  </a:lnTo>
                  <a:close/>
                </a:path>
              </a:pathLst>
            </a:custGeom>
            <a:solidFill>
              <a:srgbClr val="172C51"/>
            </a:solidFill>
          </p:spPr>
        </p:sp>
      </p:grpSp>
      <p:sp>
        <p:nvSpPr>
          <p:cNvPr name="Freeform 7" id="7"/>
          <p:cNvSpPr/>
          <p:nvPr/>
        </p:nvSpPr>
        <p:spPr>
          <a:xfrm flipH="false" flipV="false" rot="0">
            <a:off x="10172442" y="4133850"/>
            <a:ext cx="7951915" cy="4579262"/>
          </a:xfrm>
          <a:custGeom>
            <a:avLst/>
            <a:gdLst/>
            <a:ahLst/>
            <a:cxnLst/>
            <a:rect r="r" b="b" t="t" l="l"/>
            <a:pathLst>
              <a:path h="4579262" w="7951915">
                <a:moveTo>
                  <a:pt x="0" y="0"/>
                </a:moveTo>
                <a:lnTo>
                  <a:pt x="7951916" y="0"/>
                </a:lnTo>
                <a:lnTo>
                  <a:pt x="7951916" y="4579262"/>
                </a:lnTo>
                <a:lnTo>
                  <a:pt x="0" y="4579262"/>
                </a:lnTo>
                <a:lnTo>
                  <a:pt x="0" y="0"/>
                </a:lnTo>
                <a:close/>
              </a:path>
            </a:pathLst>
          </a:custGeom>
          <a:blipFill>
            <a:blip r:embed="rId4"/>
            <a:stretch>
              <a:fillRect l="-6170" t="0" r="-6170" b="0"/>
            </a:stretch>
          </a:blipFill>
        </p:spPr>
      </p:sp>
      <p:sp>
        <p:nvSpPr>
          <p:cNvPr name="Freeform 8" id="8" descr="Qué es el Acuerdo de París? - Huelva"/>
          <p:cNvSpPr/>
          <p:nvPr/>
        </p:nvSpPr>
        <p:spPr>
          <a:xfrm flipH="false" flipV="false" rot="0">
            <a:off x="1171326" y="6239876"/>
            <a:ext cx="2098195" cy="2473236"/>
          </a:xfrm>
          <a:custGeom>
            <a:avLst/>
            <a:gdLst/>
            <a:ahLst/>
            <a:cxnLst/>
            <a:rect r="r" b="b" t="t" l="l"/>
            <a:pathLst>
              <a:path h="2473236" w="2098195">
                <a:moveTo>
                  <a:pt x="0" y="0"/>
                </a:moveTo>
                <a:lnTo>
                  <a:pt x="2098196" y="0"/>
                </a:lnTo>
                <a:lnTo>
                  <a:pt x="2098196" y="2473236"/>
                </a:lnTo>
                <a:lnTo>
                  <a:pt x="0" y="2473236"/>
                </a:lnTo>
                <a:lnTo>
                  <a:pt x="0" y="0"/>
                </a:lnTo>
                <a:close/>
              </a:path>
            </a:pathLst>
          </a:custGeom>
          <a:blipFill>
            <a:blip r:embed="rId5"/>
            <a:stretch>
              <a:fillRect l="0" t="0" r="0" b="0"/>
            </a:stretch>
          </a:blipFill>
        </p:spPr>
      </p:sp>
      <p:sp>
        <p:nvSpPr>
          <p:cNvPr name="TextBox 9" id="9"/>
          <p:cNvSpPr txBox="true"/>
          <p:nvPr/>
        </p:nvSpPr>
        <p:spPr>
          <a:xfrm rot="0">
            <a:off x="1663065" y="402904"/>
            <a:ext cx="15590520" cy="1008698"/>
          </a:xfrm>
          <a:prstGeom prst="rect">
            <a:avLst/>
          </a:prstGeom>
        </p:spPr>
        <p:txBody>
          <a:bodyPr anchor="t" rtlCol="false" tIns="0" lIns="0" bIns="0" rIns="0">
            <a:spAutoFit/>
          </a:bodyPr>
          <a:lstStyle/>
          <a:p>
            <a:pPr algn="ctr">
              <a:lnSpc>
                <a:spcPts val="4536"/>
              </a:lnSpc>
            </a:pPr>
            <a:r>
              <a:rPr lang="en-US" sz="4200">
                <a:solidFill>
                  <a:srgbClr val="002060"/>
                </a:solidFill>
                <a:latin typeface="Arimo"/>
                <a:ea typeface="Arimo"/>
                <a:cs typeface="Arimo"/>
                <a:sym typeface="Arimo"/>
              </a:rPr>
              <a:t>MINERÍA Y CAMBIO CLIMÁTICO</a:t>
            </a:r>
          </a:p>
        </p:txBody>
      </p:sp>
      <p:sp>
        <p:nvSpPr>
          <p:cNvPr name="TextBox 10" id="10"/>
          <p:cNvSpPr txBox="true"/>
          <p:nvPr/>
        </p:nvSpPr>
        <p:spPr>
          <a:xfrm rot="0">
            <a:off x="4268938" y="2258449"/>
            <a:ext cx="5254534" cy="2688073"/>
          </a:xfrm>
          <a:prstGeom prst="rect">
            <a:avLst/>
          </a:prstGeom>
        </p:spPr>
        <p:txBody>
          <a:bodyPr anchor="t" rtlCol="false" tIns="0" lIns="0" bIns="0" rIns="0">
            <a:spAutoFit/>
          </a:bodyPr>
          <a:lstStyle/>
          <a:p>
            <a:pPr algn="just">
              <a:lnSpc>
                <a:spcPts val="2879"/>
              </a:lnSpc>
            </a:pPr>
            <a:r>
              <a:rPr lang="en-US" sz="2400" spc="22">
                <a:solidFill>
                  <a:srgbClr val="000000"/>
                </a:solidFill>
                <a:latin typeface="TT Rounds Condensed"/>
                <a:ea typeface="TT Rounds Condensed"/>
                <a:cs typeface="TT Rounds Condensed"/>
                <a:sym typeface="TT Rounds Condensed"/>
              </a:rPr>
              <a:t>En ese contexto debemos considerar que estamos avanzando a pasos agigantados hacia un escenario de calentamiento global sin precedentes.</a:t>
            </a:r>
          </a:p>
          <a:p>
            <a:pPr algn="just">
              <a:lnSpc>
                <a:spcPts val="2879"/>
              </a:lnSpc>
            </a:pPr>
            <a:r>
              <a:rPr lang="en-US" sz="2400" spc="22">
                <a:solidFill>
                  <a:srgbClr val="000000"/>
                </a:solidFill>
                <a:latin typeface="TT Rounds Condensed"/>
                <a:ea typeface="TT Rounds Condensed"/>
                <a:cs typeface="TT Rounds Condensed"/>
                <a:sym typeface="TT Rounds Condensed"/>
              </a:rPr>
              <a:t> Mientras más nos demoremos en actuar, mayor tendrá que ser el esfuerzo para frenar esta amenaza mundial.</a:t>
            </a:r>
          </a:p>
        </p:txBody>
      </p:sp>
      <p:sp>
        <p:nvSpPr>
          <p:cNvPr name="TextBox 11" id="11"/>
          <p:cNvSpPr txBox="true"/>
          <p:nvPr/>
        </p:nvSpPr>
        <p:spPr>
          <a:xfrm rot="0">
            <a:off x="758698" y="1998339"/>
            <a:ext cx="3193734" cy="472083"/>
          </a:xfrm>
          <a:prstGeom prst="rect">
            <a:avLst/>
          </a:prstGeom>
        </p:spPr>
        <p:txBody>
          <a:bodyPr anchor="t" rtlCol="false" tIns="0" lIns="0" bIns="0" rIns="0">
            <a:spAutoFit/>
          </a:bodyPr>
          <a:lstStyle/>
          <a:p>
            <a:pPr algn="l">
              <a:lnSpc>
                <a:spcPts val="3240"/>
              </a:lnSpc>
            </a:pPr>
            <a:r>
              <a:rPr lang="en-US" b="true" sz="2700" spc="25">
                <a:solidFill>
                  <a:srgbClr val="00B050"/>
                </a:solidFill>
                <a:latin typeface="TT Rounds Condensed Bold"/>
                <a:ea typeface="TT Rounds Condensed Bold"/>
                <a:cs typeface="TT Rounds Condensed Bold"/>
                <a:sym typeface="TT Rounds Condensed Bold"/>
              </a:rPr>
              <a:t>CAMBIO CLIMÁTICO</a:t>
            </a:r>
          </a:p>
        </p:txBody>
      </p:sp>
      <p:sp>
        <p:nvSpPr>
          <p:cNvPr name="TextBox 12" id="12"/>
          <p:cNvSpPr txBox="true"/>
          <p:nvPr/>
        </p:nvSpPr>
        <p:spPr>
          <a:xfrm rot="0">
            <a:off x="9549765" y="2719818"/>
            <a:ext cx="8700885" cy="472083"/>
          </a:xfrm>
          <a:prstGeom prst="rect">
            <a:avLst/>
          </a:prstGeom>
        </p:spPr>
        <p:txBody>
          <a:bodyPr anchor="t" rtlCol="false" tIns="0" lIns="0" bIns="0" rIns="0">
            <a:spAutoFit/>
          </a:bodyPr>
          <a:lstStyle/>
          <a:p>
            <a:pPr algn="ctr">
              <a:lnSpc>
                <a:spcPts val="3240"/>
              </a:lnSpc>
            </a:pPr>
            <a:r>
              <a:rPr lang="en-US" b="true" sz="2700" spc="25">
                <a:solidFill>
                  <a:srgbClr val="00B050"/>
                </a:solidFill>
                <a:latin typeface="TT Rounds Condensed Bold"/>
                <a:ea typeface="TT Rounds Condensed Bold"/>
                <a:cs typeface="TT Rounds Condensed Bold"/>
                <a:sym typeface="TT Rounds Condensed Bold"/>
              </a:rPr>
              <a:t>CAMBIO GLOBAL RESPECTO A 1850-1900 (°C)</a:t>
            </a:r>
          </a:p>
        </p:txBody>
      </p:sp>
      <p:sp>
        <p:nvSpPr>
          <p:cNvPr name="TextBox 13" id="13"/>
          <p:cNvSpPr txBox="true"/>
          <p:nvPr/>
        </p:nvSpPr>
        <p:spPr>
          <a:xfrm rot="0">
            <a:off x="532481" y="5516373"/>
            <a:ext cx="3193734" cy="472083"/>
          </a:xfrm>
          <a:prstGeom prst="rect">
            <a:avLst/>
          </a:prstGeom>
        </p:spPr>
        <p:txBody>
          <a:bodyPr anchor="t" rtlCol="false" tIns="0" lIns="0" bIns="0" rIns="0">
            <a:spAutoFit/>
          </a:bodyPr>
          <a:lstStyle/>
          <a:p>
            <a:pPr algn="l">
              <a:lnSpc>
                <a:spcPts val="3240"/>
              </a:lnSpc>
            </a:pPr>
            <a:r>
              <a:rPr lang="en-US" b="true" sz="2700" spc="25">
                <a:solidFill>
                  <a:srgbClr val="00B050"/>
                </a:solidFill>
                <a:latin typeface="TT Rounds Condensed Bold"/>
                <a:ea typeface="TT Rounds Condensed Bold"/>
                <a:cs typeface="TT Rounds Condensed Bold"/>
                <a:sym typeface="TT Rounds Condensed Bold"/>
              </a:rPr>
              <a:t>ACUERDO DE PARÍS</a:t>
            </a:r>
          </a:p>
        </p:txBody>
      </p:sp>
      <p:sp>
        <p:nvSpPr>
          <p:cNvPr name="TextBox 14" id="14"/>
          <p:cNvSpPr txBox="true"/>
          <p:nvPr/>
        </p:nvSpPr>
        <p:spPr>
          <a:xfrm rot="0">
            <a:off x="4135312" y="5497323"/>
            <a:ext cx="5144613" cy="3277857"/>
          </a:xfrm>
          <a:prstGeom prst="rect">
            <a:avLst/>
          </a:prstGeom>
        </p:spPr>
        <p:txBody>
          <a:bodyPr anchor="t" rtlCol="false" tIns="0" lIns="0" bIns="0" rIns="0">
            <a:spAutoFit/>
          </a:bodyPr>
          <a:lstStyle/>
          <a:p>
            <a:pPr algn="just">
              <a:lnSpc>
                <a:spcPts val="3081"/>
              </a:lnSpc>
            </a:pPr>
          </a:p>
          <a:p>
            <a:pPr algn="just">
              <a:lnSpc>
                <a:spcPts val="3081"/>
              </a:lnSpc>
            </a:pPr>
          </a:p>
          <a:p>
            <a:pPr algn="just">
              <a:lnSpc>
                <a:spcPts val="3081"/>
              </a:lnSpc>
            </a:pPr>
            <a:r>
              <a:rPr lang="en-US" sz="2400">
                <a:solidFill>
                  <a:srgbClr val="000000"/>
                </a:solidFill>
                <a:latin typeface="Arimo"/>
                <a:ea typeface="Arimo"/>
                <a:cs typeface="Arimo"/>
                <a:sym typeface="Arimo"/>
              </a:rPr>
              <a:t>Perú se comprometió a reducir un 30% en porcentaje de emisiones Gases de Efecto Invernadero para el año 2030. </a:t>
            </a:r>
          </a:p>
          <a:p>
            <a:pPr algn="just">
              <a:lnSpc>
                <a:spcPts val="287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15907"/>
            <a:ext cx="18494058" cy="12579519"/>
          </a:xfrm>
          <a:custGeom>
            <a:avLst/>
            <a:gdLst/>
            <a:ahLst/>
            <a:cxnLst/>
            <a:rect r="r" b="b" t="t" l="l"/>
            <a:pathLst>
              <a:path h="12579519" w="18494058">
                <a:moveTo>
                  <a:pt x="0" y="0"/>
                </a:moveTo>
                <a:lnTo>
                  <a:pt x="18494058" y="0"/>
                </a:lnTo>
                <a:lnTo>
                  <a:pt x="18494058" y="12579518"/>
                </a:lnTo>
                <a:lnTo>
                  <a:pt x="0" y="12579518"/>
                </a:lnTo>
                <a:lnTo>
                  <a:pt x="0" y="0"/>
                </a:lnTo>
                <a:close/>
              </a:path>
            </a:pathLst>
          </a:custGeom>
          <a:blipFill>
            <a:blip r:embed="rId2"/>
            <a:stretch>
              <a:fillRect l="-10461" t="0" r="-10461" b="0"/>
            </a:stretch>
          </a:blipFill>
        </p:spPr>
      </p:sp>
      <p:sp>
        <p:nvSpPr>
          <p:cNvPr name="TextBox 3" id="3"/>
          <p:cNvSpPr txBox="true"/>
          <p:nvPr/>
        </p:nvSpPr>
        <p:spPr>
          <a:xfrm rot="0">
            <a:off x="801816" y="2187858"/>
            <a:ext cx="8241303" cy="3142484"/>
          </a:xfrm>
          <a:prstGeom prst="rect">
            <a:avLst/>
          </a:prstGeom>
        </p:spPr>
        <p:txBody>
          <a:bodyPr anchor="t" rtlCol="false" tIns="0" lIns="0" bIns="0" rIns="0">
            <a:spAutoFit/>
          </a:bodyPr>
          <a:lstStyle/>
          <a:p>
            <a:pPr algn="just">
              <a:lnSpc>
                <a:spcPts val="2592"/>
              </a:lnSpc>
            </a:pPr>
            <a:r>
              <a:rPr lang="en-US" sz="2400">
                <a:solidFill>
                  <a:srgbClr val="000000"/>
                </a:solidFill>
                <a:latin typeface="Arimo"/>
                <a:ea typeface="Arimo"/>
                <a:cs typeface="Arimo"/>
                <a:sym typeface="Arimo"/>
              </a:rPr>
              <a:t>En el nuevo modelo industrial para una economía descarbonizada y digitalizada se requieren materias primas y procesos de producción neutros en carbono. Por ello, la industria de las Materias Primas Minerales juega un papel clave como proveedora de materias primas tanto primarias como secundarias en los principales sectores y actividades para la sociedad como son la metalurgia y siderurgia; la movilidad y la automoción; la electrónica; la química, la farmacéutica y de la salud; entre otros.</a:t>
            </a:r>
          </a:p>
          <a:p>
            <a:pPr algn="just">
              <a:lnSpc>
                <a:spcPts val="2592"/>
              </a:lnSpc>
            </a:pPr>
          </a:p>
        </p:txBody>
      </p:sp>
      <p:sp>
        <p:nvSpPr>
          <p:cNvPr name="Freeform 4" id="4"/>
          <p:cNvSpPr/>
          <p:nvPr/>
        </p:nvSpPr>
        <p:spPr>
          <a:xfrm flipH="false" flipV="false" rot="0">
            <a:off x="2477318" y="5236928"/>
            <a:ext cx="5169818" cy="3883611"/>
          </a:xfrm>
          <a:custGeom>
            <a:avLst/>
            <a:gdLst/>
            <a:ahLst/>
            <a:cxnLst/>
            <a:rect r="r" b="b" t="t" l="l"/>
            <a:pathLst>
              <a:path h="3883611" w="5169818">
                <a:moveTo>
                  <a:pt x="0" y="0"/>
                </a:moveTo>
                <a:lnTo>
                  <a:pt x="5169817" y="0"/>
                </a:lnTo>
                <a:lnTo>
                  <a:pt x="5169817" y="3883610"/>
                </a:lnTo>
                <a:lnTo>
                  <a:pt x="0" y="3883610"/>
                </a:lnTo>
                <a:lnTo>
                  <a:pt x="0" y="0"/>
                </a:lnTo>
                <a:close/>
              </a:path>
            </a:pathLst>
          </a:custGeom>
          <a:blipFill>
            <a:blip r:embed="rId3"/>
            <a:stretch>
              <a:fillRect l="-14643" t="0" r="-14643" b="0"/>
            </a:stretch>
          </a:blipFill>
        </p:spPr>
      </p:sp>
      <p:sp>
        <p:nvSpPr>
          <p:cNvPr name="Freeform 5" id="5" descr="Gráfico, Gráfico de burbujas  Descripción generada automáticamente"/>
          <p:cNvSpPr/>
          <p:nvPr/>
        </p:nvSpPr>
        <p:spPr>
          <a:xfrm flipH="false" flipV="false" rot="0">
            <a:off x="10038897" y="4761524"/>
            <a:ext cx="7736367" cy="3607282"/>
          </a:xfrm>
          <a:custGeom>
            <a:avLst/>
            <a:gdLst/>
            <a:ahLst/>
            <a:cxnLst/>
            <a:rect r="r" b="b" t="t" l="l"/>
            <a:pathLst>
              <a:path h="3607282" w="7736367">
                <a:moveTo>
                  <a:pt x="0" y="0"/>
                </a:moveTo>
                <a:lnTo>
                  <a:pt x="7736367" y="0"/>
                </a:lnTo>
                <a:lnTo>
                  <a:pt x="7736367" y="3607282"/>
                </a:lnTo>
                <a:lnTo>
                  <a:pt x="0" y="3607282"/>
                </a:lnTo>
                <a:lnTo>
                  <a:pt x="0" y="0"/>
                </a:lnTo>
                <a:close/>
              </a:path>
            </a:pathLst>
          </a:custGeom>
          <a:blipFill>
            <a:blip r:embed="rId4"/>
            <a:stretch>
              <a:fillRect l="-38538" t="-142937" r="-37114" b="-9932"/>
            </a:stretch>
          </a:blipFill>
        </p:spPr>
      </p:sp>
      <p:grpSp>
        <p:nvGrpSpPr>
          <p:cNvPr name="Group 6" id="6"/>
          <p:cNvGrpSpPr/>
          <p:nvPr/>
        </p:nvGrpSpPr>
        <p:grpSpPr>
          <a:xfrm rot="0">
            <a:off x="9489104" y="2113563"/>
            <a:ext cx="195249" cy="7973998"/>
            <a:chOff x="0" y="0"/>
            <a:chExt cx="260332" cy="10631998"/>
          </a:xfrm>
        </p:grpSpPr>
        <p:sp>
          <p:nvSpPr>
            <p:cNvPr name="Freeform 7" id="7"/>
            <p:cNvSpPr/>
            <p:nvPr/>
          </p:nvSpPr>
          <p:spPr>
            <a:xfrm flipH="false" flipV="false" rot="0">
              <a:off x="12700" y="12700"/>
              <a:ext cx="234950" cy="10606659"/>
            </a:xfrm>
            <a:custGeom>
              <a:avLst/>
              <a:gdLst/>
              <a:ahLst/>
              <a:cxnLst/>
              <a:rect r="r" b="b" t="t" l="l"/>
              <a:pathLst>
                <a:path h="10606659" w="234950">
                  <a:moveTo>
                    <a:pt x="0" y="0"/>
                  </a:moveTo>
                  <a:lnTo>
                    <a:pt x="234950" y="0"/>
                  </a:lnTo>
                  <a:lnTo>
                    <a:pt x="234950" y="10606659"/>
                  </a:lnTo>
                  <a:lnTo>
                    <a:pt x="0" y="10606659"/>
                  </a:lnTo>
                  <a:close/>
                </a:path>
              </a:pathLst>
            </a:custGeom>
            <a:solidFill>
              <a:srgbClr val="4472C4"/>
            </a:solidFill>
          </p:spPr>
        </p:sp>
        <p:sp>
          <p:nvSpPr>
            <p:cNvPr name="Freeform 8" id="8"/>
            <p:cNvSpPr/>
            <p:nvPr/>
          </p:nvSpPr>
          <p:spPr>
            <a:xfrm flipH="false" flipV="false" rot="0">
              <a:off x="0" y="0"/>
              <a:ext cx="260350" cy="10632059"/>
            </a:xfrm>
            <a:custGeom>
              <a:avLst/>
              <a:gdLst/>
              <a:ahLst/>
              <a:cxnLst/>
              <a:rect r="r" b="b" t="t" l="l"/>
              <a:pathLst>
                <a:path h="10632059" w="260350">
                  <a:moveTo>
                    <a:pt x="12700" y="0"/>
                  </a:moveTo>
                  <a:lnTo>
                    <a:pt x="247650" y="0"/>
                  </a:lnTo>
                  <a:cubicBezTo>
                    <a:pt x="254635" y="0"/>
                    <a:pt x="260350" y="5715"/>
                    <a:pt x="260350" y="12700"/>
                  </a:cubicBezTo>
                  <a:lnTo>
                    <a:pt x="260350" y="10619359"/>
                  </a:lnTo>
                  <a:cubicBezTo>
                    <a:pt x="260350" y="10626344"/>
                    <a:pt x="254635" y="10632059"/>
                    <a:pt x="247650" y="10632059"/>
                  </a:cubicBezTo>
                  <a:lnTo>
                    <a:pt x="12700" y="10632059"/>
                  </a:lnTo>
                  <a:cubicBezTo>
                    <a:pt x="5715" y="10632059"/>
                    <a:pt x="0" y="10626344"/>
                    <a:pt x="0" y="10619359"/>
                  </a:cubicBezTo>
                  <a:lnTo>
                    <a:pt x="0" y="12700"/>
                  </a:lnTo>
                  <a:cubicBezTo>
                    <a:pt x="0" y="5715"/>
                    <a:pt x="5715" y="0"/>
                    <a:pt x="12700" y="0"/>
                  </a:cubicBezTo>
                  <a:moveTo>
                    <a:pt x="12700" y="25400"/>
                  </a:moveTo>
                  <a:lnTo>
                    <a:pt x="12700" y="12700"/>
                  </a:lnTo>
                  <a:lnTo>
                    <a:pt x="25400" y="12700"/>
                  </a:lnTo>
                  <a:lnTo>
                    <a:pt x="25400" y="10619359"/>
                  </a:lnTo>
                  <a:lnTo>
                    <a:pt x="12700" y="10619359"/>
                  </a:lnTo>
                  <a:lnTo>
                    <a:pt x="12700" y="10606659"/>
                  </a:lnTo>
                  <a:lnTo>
                    <a:pt x="247650" y="10606659"/>
                  </a:lnTo>
                  <a:lnTo>
                    <a:pt x="247650" y="10619359"/>
                  </a:lnTo>
                  <a:lnTo>
                    <a:pt x="234950" y="10619359"/>
                  </a:lnTo>
                  <a:lnTo>
                    <a:pt x="234950" y="12700"/>
                  </a:lnTo>
                  <a:lnTo>
                    <a:pt x="247650" y="12700"/>
                  </a:lnTo>
                  <a:lnTo>
                    <a:pt x="247650" y="25400"/>
                  </a:lnTo>
                  <a:lnTo>
                    <a:pt x="12700" y="25400"/>
                  </a:lnTo>
                  <a:close/>
                </a:path>
              </a:pathLst>
            </a:custGeom>
            <a:solidFill>
              <a:srgbClr val="172C51"/>
            </a:solidFill>
          </p:spPr>
        </p:sp>
      </p:grpSp>
      <p:sp>
        <p:nvSpPr>
          <p:cNvPr name="TextBox 9" id="9"/>
          <p:cNvSpPr txBox="true"/>
          <p:nvPr/>
        </p:nvSpPr>
        <p:spPr>
          <a:xfrm rot="0">
            <a:off x="1594400" y="209039"/>
            <a:ext cx="15590520" cy="1868329"/>
          </a:xfrm>
          <a:prstGeom prst="rect">
            <a:avLst/>
          </a:prstGeom>
        </p:spPr>
        <p:txBody>
          <a:bodyPr anchor="t" rtlCol="false" tIns="0" lIns="0" bIns="0" rIns="0">
            <a:spAutoFit/>
          </a:bodyPr>
          <a:lstStyle/>
          <a:p>
            <a:pPr algn="ctr">
              <a:lnSpc>
                <a:spcPts val="4536"/>
              </a:lnSpc>
            </a:pPr>
            <a:r>
              <a:rPr lang="en-US" sz="4200">
                <a:solidFill>
                  <a:srgbClr val="002060"/>
                </a:solidFill>
                <a:latin typeface="Arimo"/>
                <a:ea typeface="Arimo"/>
                <a:cs typeface="Arimo"/>
                <a:sym typeface="Arimo"/>
              </a:rPr>
              <a:t>MATERIAS PRIMAS FUNDAMENTALES PARA HACER FRENTE AL CAMBIO CLIMÁTICO</a:t>
            </a:r>
          </a:p>
        </p:txBody>
      </p:sp>
      <p:sp>
        <p:nvSpPr>
          <p:cNvPr name="TextBox 10" id="10"/>
          <p:cNvSpPr txBox="true"/>
          <p:nvPr/>
        </p:nvSpPr>
        <p:spPr>
          <a:xfrm rot="0">
            <a:off x="2568758" y="8890316"/>
            <a:ext cx="4666702" cy="601058"/>
          </a:xfrm>
          <a:prstGeom prst="rect">
            <a:avLst/>
          </a:prstGeom>
        </p:spPr>
        <p:txBody>
          <a:bodyPr anchor="t" rtlCol="false" tIns="0" lIns="0" bIns="0" rIns="0">
            <a:spAutoFit/>
          </a:bodyPr>
          <a:lstStyle/>
          <a:p>
            <a:pPr algn="just">
              <a:lnSpc>
                <a:spcPts val="2160"/>
              </a:lnSpc>
            </a:pPr>
            <a:r>
              <a:rPr lang="en-US" b="true" sz="1800" spc="16">
                <a:solidFill>
                  <a:srgbClr val="000000"/>
                </a:solidFill>
                <a:latin typeface="TT Rounds Condensed Bold"/>
                <a:ea typeface="TT Rounds Condensed Bold"/>
                <a:cs typeface="TT Rounds Condensed Bold"/>
                <a:sym typeface="TT Rounds Condensed Bold"/>
              </a:rPr>
              <a:t>Fuente: </a:t>
            </a:r>
            <a:r>
              <a:rPr lang="en-US" sz="1800" spc="16">
                <a:solidFill>
                  <a:srgbClr val="000000"/>
                </a:solidFill>
                <a:latin typeface="TT Rounds Condensed"/>
                <a:ea typeface="TT Rounds Condensed"/>
                <a:cs typeface="TT Rounds Condensed"/>
                <a:sym typeface="TT Rounds Condensed"/>
              </a:rPr>
              <a:t>Hoja de Ruta para la gestión de las materias primas minerales. (España,2022)</a:t>
            </a:r>
          </a:p>
        </p:txBody>
      </p:sp>
      <p:sp>
        <p:nvSpPr>
          <p:cNvPr name="TextBox 11" id="11"/>
          <p:cNvSpPr txBox="true"/>
          <p:nvPr/>
        </p:nvSpPr>
        <p:spPr>
          <a:xfrm rot="0">
            <a:off x="11353450" y="8414526"/>
            <a:ext cx="5585809" cy="601058"/>
          </a:xfrm>
          <a:prstGeom prst="rect">
            <a:avLst/>
          </a:prstGeom>
        </p:spPr>
        <p:txBody>
          <a:bodyPr anchor="t" rtlCol="false" tIns="0" lIns="0" bIns="0" rIns="0">
            <a:spAutoFit/>
          </a:bodyPr>
          <a:lstStyle/>
          <a:p>
            <a:pPr algn="l">
              <a:lnSpc>
                <a:spcPts val="2160"/>
              </a:lnSpc>
            </a:pPr>
            <a:r>
              <a:rPr lang="en-US" b="true" sz="1800" spc="16">
                <a:solidFill>
                  <a:srgbClr val="000000"/>
                </a:solidFill>
                <a:latin typeface="TT Rounds Condensed Bold"/>
                <a:ea typeface="TT Rounds Condensed Bold"/>
                <a:cs typeface="TT Rounds Condensed Bold"/>
                <a:sym typeface="TT Rounds Condensed Bold"/>
              </a:rPr>
              <a:t>Fuente: </a:t>
            </a:r>
            <a:r>
              <a:rPr lang="en-US" sz="1800" spc="16">
                <a:solidFill>
                  <a:srgbClr val="000000"/>
                </a:solidFill>
                <a:latin typeface="TT Rounds Condensed"/>
                <a:ea typeface="TT Rounds Condensed"/>
                <a:cs typeface="TT Rounds Condensed"/>
                <a:sym typeface="TT Rounds Condensed"/>
              </a:rPr>
              <a:t>Reglamento de Materias Primas Fundamentales de la Unidad Europea.</a:t>
            </a:r>
          </a:p>
        </p:txBody>
      </p:sp>
      <p:sp>
        <p:nvSpPr>
          <p:cNvPr name="TextBox 12" id="12"/>
          <p:cNvSpPr txBox="true"/>
          <p:nvPr/>
        </p:nvSpPr>
        <p:spPr>
          <a:xfrm rot="0">
            <a:off x="10231820" y="2267279"/>
            <a:ext cx="7254364" cy="2272575"/>
          </a:xfrm>
          <a:prstGeom prst="rect">
            <a:avLst/>
          </a:prstGeom>
        </p:spPr>
        <p:txBody>
          <a:bodyPr anchor="t" rtlCol="false" tIns="0" lIns="0" bIns="0" rIns="0">
            <a:spAutoFit/>
          </a:bodyPr>
          <a:lstStyle/>
          <a:p>
            <a:pPr algn="just">
              <a:lnSpc>
                <a:spcPts val="2879"/>
              </a:lnSpc>
            </a:pPr>
            <a:r>
              <a:rPr lang="en-US" sz="2400">
                <a:solidFill>
                  <a:srgbClr val="000000"/>
                </a:solidFill>
                <a:latin typeface="Arimo"/>
                <a:ea typeface="Arimo"/>
                <a:cs typeface="Arimo"/>
                <a:sym typeface="Arimo"/>
              </a:rPr>
              <a:t>Se consideran minerales  fundamentales a aquellas materias primas importantes desde el punto de vista económico, en cuanto a que son imprescindibles para un determinado proceso industrial, y que presentan una alta probabilidad de que su suministro se vea interrumpido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90130"/>
            <a:ext cx="18981565" cy="10677130"/>
          </a:xfrm>
          <a:custGeom>
            <a:avLst/>
            <a:gdLst/>
            <a:ahLst/>
            <a:cxnLst/>
            <a:rect r="r" b="b" t="t" l="l"/>
            <a:pathLst>
              <a:path h="10677130" w="18981565">
                <a:moveTo>
                  <a:pt x="0" y="0"/>
                </a:moveTo>
                <a:lnTo>
                  <a:pt x="18981565" y="0"/>
                </a:lnTo>
                <a:lnTo>
                  <a:pt x="18981565" y="10677130"/>
                </a:lnTo>
                <a:lnTo>
                  <a:pt x="0" y="10677130"/>
                </a:lnTo>
                <a:lnTo>
                  <a:pt x="0" y="0"/>
                </a:lnTo>
                <a:close/>
              </a:path>
            </a:pathLst>
          </a:custGeom>
          <a:blipFill>
            <a:blip r:embed="rId2"/>
            <a:stretch>
              <a:fillRect l="0" t="0" r="0" b="0"/>
            </a:stretch>
          </a:blipFill>
        </p:spPr>
      </p:sp>
      <p:sp>
        <p:nvSpPr>
          <p:cNvPr name="Freeform 3" id="3"/>
          <p:cNvSpPr/>
          <p:nvPr/>
        </p:nvSpPr>
        <p:spPr>
          <a:xfrm flipH="false" flipV="false" rot="0">
            <a:off x="664132" y="2328494"/>
            <a:ext cx="16861727" cy="7190820"/>
          </a:xfrm>
          <a:custGeom>
            <a:avLst/>
            <a:gdLst/>
            <a:ahLst/>
            <a:cxnLst/>
            <a:rect r="r" b="b" t="t" l="l"/>
            <a:pathLst>
              <a:path h="7190820" w="16861727">
                <a:moveTo>
                  <a:pt x="0" y="0"/>
                </a:moveTo>
                <a:lnTo>
                  <a:pt x="16861727" y="0"/>
                </a:lnTo>
                <a:lnTo>
                  <a:pt x="16861727" y="7190820"/>
                </a:lnTo>
                <a:lnTo>
                  <a:pt x="0" y="7190820"/>
                </a:lnTo>
                <a:lnTo>
                  <a:pt x="0" y="0"/>
                </a:lnTo>
                <a:close/>
              </a:path>
            </a:pathLst>
          </a:custGeom>
          <a:blipFill>
            <a:blip r:embed="rId3"/>
            <a:stretch>
              <a:fillRect l="0" t="-19474" r="-6912" b="-292"/>
            </a:stretch>
          </a:blipFill>
        </p:spPr>
      </p:sp>
      <p:sp>
        <p:nvSpPr>
          <p:cNvPr name="TextBox 4" id="4"/>
          <p:cNvSpPr txBox="true"/>
          <p:nvPr/>
        </p:nvSpPr>
        <p:spPr>
          <a:xfrm rot="0">
            <a:off x="1348740" y="621984"/>
            <a:ext cx="15590520" cy="1285788"/>
          </a:xfrm>
          <a:prstGeom prst="rect">
            <a:avLst/>
          </a:prstGeom>
        </p:spPr>
        <p:txBody>
          <a:bodyPr anchor="t" rtlCol="false" tIns="0" lIns="0" bIns="0" rIns="0">
            <a:spAutoFit/>
          </a:bodyPr>
          <a:lstStyle/>
          <a:p>
            <a:pPr algn="ctr">
              <a:lnSpc>
                <a:spcPts val="4536"/>
              </a:lnSpc>
            </a:pPr>
            <a:r>
              <a:rPr lang="en-US" sz="4200">
                <a:solidFill>
                  <a:srgbClr val="002060"/>
                </a:solidFill>
                <a:latin typeface="Arimo"/>
                <a:ea typeface="Arimo"/>
                <a:cs typeface="Arimo"/>
                <a:sym typeface="Arimo"/>
              </a:rPr>
              <a:t>EL COBRE COMO MATERIA PRIMA FUNDAMENTAL PARA LA TRANSICIÓN ENERGÉTICA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04801"/>
            <a:ext cx="18829869" cy="10591801"/>
          </a:xfrm>
          <a:custGeom>
            <a:avLst/>
            <a:gdLst/>
            <a:ahLst/>
            <a:cxnLst/>
            <a:rect r="r" b="b" t="t" l="l"/>
            <a:pathLst>
              <a:path h="10591801" w="18829869">
                <a:moveTo>
                  <a:pt x="0" y="0"/>
                </a:moveTo>
                <a:lnTo>
                  <a:pt x="18829869" y="0"/>
                </a:lnTo>
                <a:lnTo>
                  <a:pt x="18829869" y="10591801"/>
                </a:lnTo>
                <a:lnTo>
                  <a:pt x="0" y="10591801"/>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390650" y="1835115"/>
          <a:ext cx="15754350" cy="5886450"/>
        </p:xfrm>
        <a:graphic>
          <a:graphicData uri="http://schemas.openxmlformats.org/drawingml/2006/table">
            <a:tbl>
              <a:tblPr/>
              <a:tblGrid>
                <a:gridCol w="4379590"/>
                <a:gridCol w="11374760"/>
              </a:tblGrid>
              <a:tr h="632935">
                <a:tc gridSpan="2">
                  <a:txBody>
                    <a:bodyPr anchor="t" rtlCol="false"/>
                    <a:lstStyle/>
                    <a:p>
                      <a:pPr algn="ctr">
                        <a:lnSpc>
                          <a:spcPts val="3240"/>
                        </a:lnSpc>
                        <a:defRPr/>
                      </a:pPr>
                      <a:r>
                        <a:rPr lang="en-US" b="true" sz="2700" spc="25">
                          <a:solidFill>
                            <a:srgbClr val="FFFFFF"/>
                          </a:solidFill>
                          <a:latin typeface="TT Rounds Condensed Bold"/>
                          <a:ea typeface="TT Rounds Condensed Bold"/>
                          <a:cs typeface="TT Rounds Condensed Bold"/>
                          <a:sym typeface="TT Rounds Condensed Bold"/>
                        </a:rPr>
                        <a:t>INSTRUMENTOS REGULATORIOS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5B9BD5"/>
                    </a:solidFill>
                  </a:tcPr>
                </a:tc>
                <a:tc hMerge="true">
                  <a:txBody>
                    <a:bodyPr anchor="t" rtlCol="false"/>
                    <a:lstStyle/>
                    <a:p>
                      <a:pPr algn="ctr">
                        <a:lnSpc>
                          <a:spcPts val="3240"/>
                        </a:lnSpc>
                        <a:defRPr/>
                      </a:pPr>
                      <a:r>
                        <a:rPr lang="en-US" b="true" sz="2700" spc="25">
                          <a:solidFill>
                            <a:srgbClr val="FFFFFF"/>
                          </a:solidFill>
                          <a:latin typeface="TT Rounds Condensed Bold"/>
                          <a:ea typeface="TT Rounds Condensed Bold"/>
                          <a:cs typeface="TT Rounds Condensed Bold"/>
                          <a:sym typeface="TT Rounds Condensed Bold"/>
                        </a:rPr>
                        <a:t>INSTRUMENTOS REGULATORIOS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5B9BD5"/>
                    </a:solidFill>
                  </a:tcPr>
                </a:tc>
              </a:tr>
              <a:tr h="2037135">
                <a:tc>
                  <a:txBody>
                    <a:bodyPr anchor="t" rtlCol="false"/>
                    <a:lstStyle/>
                    <a:p>
                      <a:pPr algn="just">
                        <a:lnSpc>
                          <a:spcPts val="2879"/>
                        </a:lnSpc>
                        <a:defRPr/>
                      </a:pPr>
                      <a:r>
                        <a:rPr lang="en-US" b="true" sz="2400" spc="22">
                          <a:solidFill>
                            <a:srgbClr val="000000"/>
                          </a:solidFill>
                          <a:latin typeface="TT Rounds Condensed Bold"/>
                          <a:ea typeface="TT Rounds Condensed Bold"/>
                          <a:cs typeface="TT Rounds Condensed Bold"/>
                          <a:sym typeface="TT Rounds Condensed Bold"/>
                        </a:rPr>
                        <a:t>1.  Agenda Legislativa</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C7E7"/>
                    </a:solidFill>
                  </a:tcPr>
                </a:tc>
                <a:tc>
                  <a:txBody>
                    <a:bodyPr anchor="t" rtlCol="false"/>
                    <a:lstStyle/>
                    <a:p>
                      <a:pPr algn="just" marL="434340" indent="-217170" lvl="1">
                        <a:lnSpc>
                          <a:spcPts val="2879"/>
                        </a:lnSpc>
                        <a:buAutoNum type="alphaLcPeriod" startAt="1"/>
                        <a:defRPr/>
                      </a:pPr>
                      <a:r>
                        <a:rPr lang="en-US" sz="2400" spc="22">
                          <a:solidFill>
                            <a:srgbClr val="000000"/>
                          </a:solidFill>
                          <a:latin typeface="TT Rounds Condensed"/>
                          <a:ea typeface="TT Rounds Condensed"/>
                          <a:cs typeface="TT Rounds Condensed"/>
                          <a:sym typeface="TT Rounds Condensed"/>
                        </a:rPr>
                        <a:t>Legislar mejor respecto a la promoción del desarrollo sostenible en la ampliación de los yacimientos de extracción y la protección de los yacimientos minerales.</a:t>
                      </a:r>
                      <a:endParaRPr lang="en-US" sz="1100"/>
                    </a:p>
                    <a:p>
                      <a:pPr algn="just"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Reforzar la compatibilidad entre extracción y protección medioambiental.</a:t>
                      </a:r>
                    </a:p>
                    <a:p>
                      <a:pPr algn="just"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Incrementar la información sobre los minerales estratégicos existentes en el territorio del Perú.</a:t>
                      </a: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6E6"/>
                    </a:solidFill>
                  </a:tcPr>
                </a:tc>
              </a:tr>
              <a:tr h="2714324">
                <a:tc>
                  <a:txBody>
                    <a:bodyPr anchor="t" rtlCol="false"/>
                    <a:lstStyle/>
                    <a:p>
                      <a:pPr algn="just">
                        <a:lnSpc>
                          <a:spcPts val="2879"/>
                        </a:lnSpc>
                        <a:defRPr/>
                      </a:pPr>
                      <a:r>
                        <a:rPr lang="en-US" b="true" sz="2400" spc="22">
                          <a:solidFill>
                            <a:srgbClr val="000000"/>
                          </a:solidFill>
                          <a:latin typeface="TT Rounds Condensed Bold"/>
                          <a:ea typeface="TT Rounds Condensed Bold"/>
                          <a:cs typeface="TT Rounds Condensed Bold"/>
                          <a:sym typeface="TT Rounds Condensed Bold"/>
                        </a:rPr>
                        <a:t>2. Determinación de criterios de una Política de Minería con un enfoque de sostenibilidad </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C7E7"/>
                    </a:solidFill>
                  </a:tcPr>
                </a:tc>
                <a:tc>
                  <a:txBody>
                    <a:bodyPr anchor="t" rtlCol="false"/>
                    <a:lstStyle/>
                    <a:p>
                      <a:pPr algn="just" marL="434340" indent="-217170" lvl="1">
                        <a:lnSpc>
                          <a:spcPts val="2879"/>
                        </a:lnSpc>
                        <a:buAutoNum type="alphaLcPeriod" startAt="1"/>
                        <a:defRPr/>
                      </a:pPr>
                      <a:r>
                        <a:rPr lang="en-US" sz="2400" spc="22">
                          <a:solidFill>
                            <a:srgbClr val="000000"/>
                          </a:solidFill>
                          <a:latin typeface="TT Rounds Condensed"/>
                          <a:ea typeface="TT Rounds Condensed"/>
                          <a:cs typeface="TT Rounds Condensed"/>
                          <a:sym typeface="TT Rounds Condensed"/>
                        </a:rPr>
                        <a:t>Alineamiento con los objetivos del Plan de Acción Multisectorial en materia de Sostenibilidad presentada por el Ministerio del Ambiente a la organización para la cooperación y el desarrollo económico ( OCDE).</a:t>
                      </a:r>
                      <a:endParaRPr lang="en-US" sz="1100"/>
                    </a:p>
                    <a:p>
                      <a:pPr algn="just"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Alineamiento con las acciones estratégicas para mitigar los impactos del cambio climático.</a:t>
                      </a:r>
                    </a:p>
                    <a:p>
                      <a:pPr algn="just"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Incorporar las consideraciones ambientales del desarrollo sostenible a la Política Minera.</a:t>
                      </a: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FFFFF"/>
                    </a:solidFill>
                  </a:tcPr>
                </a:tc>
              </a:tr>
              <a:tr h="502057">
                <a:tc>
                  <a:txBody>
                    <a:bodyPr anchor="t" rtlCol="false"/>
                    <a:lstStyle/>
                    <a:p>
                      <a:pPr algn="l">
                        <a:lnSpc>
                          <a:spcPts val="2879"/>
                        </a:lnSpc>
                        <a:defRPr/>
                      </a:pPr>
                      <a:r>
                        <a:rPr lang="en-US" b="true" sz="2400" spc="22">
                          <a:solidFill>
                            <a:srgbClr val="000000"/>
                          </a:solidFill>
                          <a:latin typeface="TT Rounds Condensed Bold"/>
                          <a:ea typeface="TT Rounds Condensed Bold"/>
                          <a:cs typeface="TT Rounds Condensed Bold"/>
                          <a:sym typeface="TT Rounds Condensed Bold"/>
                        </a:rPr>
                        <a:t>3. Institucionalización de las estrategias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C7E7"/>
                    </a:solidFill>
                  </a:tcPr>
                </a:tc>
                <a:tc>
                  <a:txBody>
                    <a:bodyPr anchor="t" rtlCol="false"/>
                    <a:lstStyle/>
                    <a:p>
                      <a:pPr algn="l" marL="434340" indent="-217170" lvl="1">
                        <a:lnSpc>
                          <a:spcPts val="2879"/>
                        </a:lnSpc>
                        <a:buAutoNum type="alphaLcPeriod" startAt="1"/>
                        <a:defRPr/>
                      </a:pPr>
                      <a:r>
                        <a:rPr lang="en-US" sz="2400" spc="22">
                          <a:solidFill>
                            <a:srgbClr val="000000"/>
                          </a:solidFill>
                          <a:latin typeface="TT Rounds Condensed"/>
                          <a:ea typeface="TT Rounds Condensed"/>
                          <a:cs typeface="TT Rounds Condensed"/>
                          <a:sym typeface="TT Rounds Condensed"/>
                        </a:rPr>
                        <a:t>Distribución de competencias y funciones de las entidades del Estado.</a:t>
                      </a:r>
                      <a:endParaRPr lang="en-US" sz="1100"/>
                    </a:p>
                    <a:p>
                      <a:pPr algn="l"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Determinación de instrumentos de planificación y estrategias habilitadoras.</a:t>
                      </a:r>
                    </a:p>
                    <a:p>
                      <a:pPr algn="l" marL="434340" indent="-217170" lvl="1">
                        <a:lnSpc>
                          <a:spcPts val="2879"/>
                        </a:lnSpc>
                        <a:buAutoNum type="alphaLcPeriod" startAt="1"/>
                      </a:pPr>
                      <a:r>
                        <a:rPr lang="en-US" sz="2400" spc="22">
                          <a:solidFill>
                            <a:srgbClr val="000000"/>
                          </a:solidFill>
                          <a:latin typeface="TT Rounds Condensed"/>
                          <a:ea typeface="TT Rounds Condensed"/>
                          <a:cs typeface="TT Rounds Condensed"/>
                          <a:sym typeface="TT Rounds Condensed"/>
                        </a:rPr>
                        <a:t>Herramientas para la identificación de yacimientos minerales considerados como estratégicos.</a:t>
                      </a:r>
                    </a:p>
                    <a:p>
                      <a:pPr algn="l" marL="434340" indent="-217170" lvl="1">
                        <a:lnSpc>
                          <a:spcPts val="2879"/>
                        </a:lnSpc>
                      </a:pP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6E6"/>
                    </a:solidFill>
                  </a:tcPr>
                </a:tc>
              </a:tr>
            </a:tbl>
          </a:graphicData>
        </a:graphic>
      </p:graphicFrame>
      <p:sp>
        <p:nvSpPr>
          <p:cNvPr name="TextBox 4" id="4"/>
          <p:cNvSpPr txBox="true"/>
          <p:nvPr/>
        </p:nvSpPr>
        <p:spPr>
          <a:xfrm rot="0">
            <a:off x="1717230" y="430405"/>
            <a:ext cx="15590520" cy="1358989"/>
          </a:xfrm>
          <a:prstGeom prst="rect">
            <a:avLst/>
          </a:prstGeom>
        </p:spPr>
        <p:txBody>
          <a:bodyPr anchor="t" rtlCol="false" tIns="0" lIns="0" bIns="0" rIns="0">
            <a:spAutoFit/>
          </a:bodyPr>
          <a:lstStyle/>
          <a:p>
            <a:pPr algn="ctr">
              <a:lnSpc>
                <a:spcPts val="4536"/>
              </a:lnSpc>
            </a:pPr>
            <a:r>
              <a:rPr lang="en-US" sz="4200">
                <a:solidFill>
                  <a:srgbClr val="002060"/>
                </a:solidFill>
                <a:latin typeface="Arimo"/>
                <a:ea typeface="Arimo"/>
                <a:cs typeface="Arimo"/>
                <a:sym typeface="Arimo"/>
              </a:rPr>
              <a:t>AGENDA LEGISLATIVA EN UN CONTEXTO DE CAMBIO CLIMÁTICO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DAGQOh0qHZg</dc:identifier>
  <dcterms:modified xsi:type="dcterms:W3CDTF">2011-08-01T06:04:30Z</dcterms:modified>
  <cp:revision>1</cp:revision>
  <dc:title>Presentación - Impacto de la minería formal en las poltiícas públicas- 08.09.2024..pptx</dc:title>
</cp:coreProperties>
</file>